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Lst>
  <p:notesMasterIdLst>
    <p:notesMasterId r:id="rId22"/>
  </p:notesMasterIdLst>
  <p:handoutMasterIdLst>
    <p:handoutMasterId r:id="rId23"/>
  </p:handoutMasterIdLst>
  <p:sldIdLst>
    <p:sldId id="277" r:id="rId2"/>
    <p:sldId id="268" r:id="rId3"/>
    <p:sldId id="269" r:id="rId4"/>
    <p:sldId id="270" r:id="rId5"/>
    <p:sldId id="271" r:id="rId6"/>
    <p:sldId id="288" r:id="rId7"/>
    <p:sldId id="272" r:id="rId8"/>
    <p:sldId id="279" r:id="rId9"/>
    <p:sldId id="280" r:id="rId10"/>
    <p:sldId id="281" r:id="rId11"/>
    <p:sldId id="289" r:id="rId12"/>
    <p:sldId id="290" r:id="rId13"/>
    <p:sldId id="282" r:id="rId14"/>
    <p:sldId id="285" r:id="rId15"/>
    <p:sldId id="283" r:id="rId16"/>
    <p:sldId id="286" r:id="rId17"/>
    <p:sldId id="287" r:id="rId18"/>
    <p:sldId id="291" r:id="rId19"/>
    <p:sldId id="292" r:id="rId20"/>
    <p:sldId id="284" r:id="rId2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1B04ABC-F49B-9D49-AD68-6D9A9059891D}">
          <p14:sldIdLst>
            <p14:sldId id="277"/>
            <p14:sldId id="268"/>
            <p14:sldId id="269"/>
            <p14:sldId id="270"/>
            <p14:sldId id="271"/>
            <p14:sldId id="288"/>
            <p14:sldId id="272"/>
            <p14:sldId id="279"/>
            <p14:sldId id="280"/>
            <p14:sldId id="281"/>
            <p14:sldId id="289"/>
            <p14:sldId id="290"/>
            <p14:sldId id="282"/>
            <p14:sldId id="285"/>
            <p14:sldId id="283"/>
            <p14:sldId id="286"/>
            <p14:sldId id="287"/>
            <p14:sldId id="291"/>
            <p14:sldId id="292"/>
            <p14:sldId id="284"/>
          </p14:sldIdLst>
        </p14:section>
        <p14:section name="Untitled Section" id="{35542D88-5274-4946-AED5-A136C690C6D3}">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7C8"/>
    <a:srgbClr val="002D72"/>
    <a:srgbClr val="00A9EF"/>
    <a:srgbClr val="FFDC00"/>
    <a:srgbClr val="004C9B"/>
    <a:srgbClr val="5BC2F4"/>
    <a:srgbClr val="FFEE00"/>
    <a:srgbClr val="861734"/>
    <a:srgbClr val="44A9A6"/>
    <a:srgbClr val="FCA29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831" autoAdjust="0"/>
    <p:restoredTop sz="76994" autoAdjust="0"/>
  </p:normalViewPr>
  <p:slideViewPr>
    <p:cSldViewPr snapToGrid="0">
      <p:cViewPr varScale="1">
        <p:scale>
          <a:sx n="55" d="100"/>
          <a:sy n="55" d="100"/>
        </p:scale>
        <p:origin x="1740" y="78"/>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127D47C-56AB-D640-9B17-AAED43BB044D}" type="datetime1">
              <a:rPr lang="en-CA" smtClean="0"/>
              <a:pPr/>
              <a:t>2022-07-28</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E4E487DC-B16F-864E-8478-5A3841A8E726}" type="slidenum">
              <a:rPr lang="en-US" smtClean="0"/>
              <a:pPr/>
              <a:t>‹#›</a:t>
            </a:fld>
            <a:endParaRPr lang="en-US"/>
          </a:p>
        </p:txBody>
      </p:sp>
    </p:spTree>
    <p:extLst>
      <p:ext uri="{BB962C8B-B14F-4D97-AF65-F5344CB8AC3E}">
        <p14:creationId xmlns:p14="http://schemas.microsoft.com/office/powerpoint/2010/main" val="316423152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720886C-4F01-C94F-A2D6-4788DD63E257}" type="datetime1">
              <a:rPr lang="en-CA" smtClean="0"/>
              <a:pPr/>
              <a:t>2022-07-28</a:t>
            </a:fld>
            <a:endParaRPr lang="en-CA"/>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F338372-CF29-40A2-B068-973AB56E9997}" type="slidenum">
              <a:rPr lang="en-CA" smtClean="0"/>
              <a:pPr/>
              <a:t>‹#›</a:t>
            </a:fld>
            <a:endParaRPr lang="en-CA"/>
          </a:p>
        </p:txBody>
      </p:sp>
    </p:spTree>
    <p:extLst>
      <p:ext uri="{BB962C8B-B14F-4D97-AF65-F5344CB8AC3E}">
        <p14:creationId xmlns:p14="http://schemas.microsoft.com/office/powerpoint/2010/main" val="2959151496"/>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Background: </a:t>
            </a:r>
            <a:r>
              <a:rPr lang="en-US" dirty="0"/>
              <a:t>Walmart is a renowned retail corporation that operates a chain of hypermarkets. Here, Walmart has provided a data combining of 45 stores including store information and weekly sales from its various departments. The data is provided on weekly basis from February 2010 to October 2012 (2.5 year time span). Walmart tries to find the impact of holidays on the sales of store. For which it has included four holidays’ weeks into the dataset which are Christmas, Thanksgiving, Super bowl, Labor Day. We are going to analyze the data in more depth using techniques such as regression and random forest. In the dataset, several variables are given as features, so we need to analyze if sales are impacted by specific holidays. </a:t>
            </a:r>
            <a:endParaRPr lang="en-CA" dirty="0"/>
          </a:p>
        </p:txBody>
      </p:sp>
      <p:sp>
        <p:nvSpPr>
          <p:cNvPr id="4" name="Slide Number Placeholder 3"/>
          <p:cNvSpPr>
            <a:spLocks noGrp="1"/>
          </p:cNvSpPr>
          <p:nvPr>
            <p:ph type="sldNum" sz="quarter" idx="5"/>
          </p:nvPr>
        </p:nvSpPr>
        <p:spPr/>
        <p:txBody>
          <a:bodyPr/>
          <a:lstStyle/>
          <a:p>
            <a:fld id="{9F338372-CF29-40A2-B068-973AB56E9997}" type="slidenum">
              <a:rPr lang="en-CA" smtClean="0"/>
              <a:pPr/>
              <a:t>2</a:t>
            </a:fld>
            <a:endParaRPr lang="en-CA"/>
          </a:p>
        </p:txBody>
      </p:sp>
    </p:spTree>
    <p:extLst>
      <p:ext uri="{BB962C8B-B14F-4D97-AF65-F5344CB8AC3E}">
        <p14:creationId xmlns:p14="http://schemas.microsoft.com/office/powerpoint/2010/main" val="14282875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Based on the numbers above when comparing the best and worst stores, its quite obvious that out of the 4 holidays, Walmart’s sales are usually higher around Super Bowl time when customers need to buy new TV’s or other electronics and during labor day, when people are going back to school in the fall compared to Christmas or thanksgiving. This was done by comparing 2 stores however, if the other 43 stores were taken into account, the results may have been different.</a:t>
            </a:r>
          </a:p>
        </p:txBody>
      </p:sp>
      <p:sp>
        <p:nvSpPr>
          <p:cNvPr id="4" name="Slide Number Placeholder 3"/>
          <p:cNvSpPr>
            <a:spLocks noGrp="1"/>
          </p:cNvSpPr>
          <p:nvPr>
            <p:ph type="sldNum" sz="quarter" idx="5"/>
          </p:nvPr>
        </p:nvSpPr>
        <p:spPr/>
        <p:txBody>
          <a:bodyPr/>
          <a:lstStyle/>
          <a:p>
            <a:fld id="{9F338372-CF29-40A2-B068-973AB56E9997}" type="slidenum">
              <a:rPr lang="en-CA" smtClean="0"/>
              <a:pPr/>
              <a:t>16</a:t>
            </a:fld>
            <a:endParaRPr lang="en-CA"/>
          </a:p>
        </p:txBody>
      </p:sp>
    </p:spTree>
    <p:extLst>
      <p:ext uri="{BB962C8B-B14F-4D97-AF65-F5344CB8AC3E}">
        <p14:creationId xmlns:p14="http://schemas.microsoft.com/office/powerpoint/2010/main" val="21262994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When cross validation method was used for the entire dataset (over 420,000 rows), the training and testing split was split at 7000 rows for training and 3000 rows for testing.</a:t>
            </a:r>
          </a:p>
          <a:p>
            <a:r>
              <a:rPr lang="en-CA" dirty="0"/>
              <a:t>This works out well compared to the other splits (e.g. 1000-9000, 2000-8000, </a:t>
            </a:r>
            <a:r>
              <a:rPr lang="en-CA" dirty="0" err="1"/>
              <a:t>etc</a:t>
            </a:r>
            <a:r>
              <a:rPr lang="en-CA" dirty="0"/>
              <a:t>) as the RMSE values are fairly even.</a:t>
            </a:r>
          </a:p>
          <a:p>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sz="1800" dirty="0">
                <a:effectLst/>
                <a:latin typeface="Times New Roman" panose="02020603050405020304" pitchFamily="18" charset="0"/>
                <a:ea typeface="Times New Roman" panose="02020603050405020304" pitchFamily="18" charset="0"/>
                <a:cs typeface="Times New Roman" panose="02020603050405020304" pitchFamily="18" charset="0"/>
              </a:rPr>
              <a:t>Also when comparing the 2 best and worst stores (stores 44 and 20), when using the </a:t>
            </a:r>
            <a:r>
              <a:rPr lang="en-CA" sz="1800" dirty="0" err="1">
                <a:effectLst/>
                <a:latin typeface="Times New Roman" panose="02020603050405020304" pitchFamily="18" charset="0"/>
                <a:ea typeface="Times New Roman" panose="02020603050405020304" pitchFamily="18" charset="0"/>
                <a:cs typeface="Times New Roman" panose="02020603050405020304" pitchFamily="18" charset="0"/>
              </a:rPr>
              <a:t>Sys.time</a:t>
            </a:r>
            <a:r>
              <a:rPr lang="en-CA" sz="1800" dirty="0">
                <a:effectLst/>
                <a:latin typeface="Times New Roman" panose="02020603050405020304" pitchFamily="18" charset="0"/>
                <a:ea typeface="Times New Roman" panose="02020603050405020304" pitchFamily="18" charset="0"/>
                <a:cs typeface="Times New Roman" panose="02020603050405020304" pitchFamily="18" charset="0"/>
              </a:rPr>
              <a:t>() command to compare the time it took to run the random forest regression model, it took about 45 seconds for store 44 train set (the worst store) for the model to run on R. As for store 20 (the best store), it took about 2 minutest for store 20 train set (the best store) for the model to run on R. Please note: this was done by trial and error as it depended on the computers memory.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1800" dirty="0">
                <a:effectLst/>
                <a:latin typeface="Times New Roman" panose="02020603050405020304" pitchFamily="18" charset="0"/>
                <a:ea typeface="Times New Roman" panose="02020603050405020304" pitchFamily="18" charset="0"/>
                <a:cs typeface="Times New Roman" panose="02020603050405020304" pitchFamily="18" charset="0"/>
              </a:rPr>
              <a:t>- When the dataset was changed to 8000 rows for training, the data changed so that store 44 is no longer the worst store and a different store (store 33) was worse in terms of the weekly sales.</a:t>
            </a:r>
            <a:endParaRPr lang="en-CA" sz="1800" dirty="0">
              <a:effectLst/>
              <a:latin typeface="Arial" panose="020B0604020202020204" pitchFamily="34" charset="0"/>
              <a:ea typeface="Times New Roman" panose="02020603050405020304" pitchFamily="18" charset="0"/>
              <a:cs typeface="Times New Roman" panose="02020603050405020304" pitchFamily="18" charset="0"/>
            </a:endParaRPr>
          </a:p>
          <a:p>
            <a:endParaRPr lang="en-CA" dirty="0"/>
          </a:p>
        </p:txBody>
      </p:sp>
      <p:sp>
        <p:nvSpPr>
          <p:cNvPr id="4" name="Slide Number Placeholder 3"/>
          <p:cNvSpPr>
            <a:spLocks noGrp="1"/>
          </p:cNvSpPr>
          <p:nvPr>
            <p:ph type="sldNum" sz="quarter" idx="5"/>
          </p:nvPr>
        </p:nvSpPr>
        <p:spPr/>
        <p:txBody>
          <a:bodyPr/>
          <a:lstStyle/>
          <a:p>
            <a:fld id="{9F338372-CF29-40A2-B068-973AB56E9997}" type="slidenum">
              <a:rPr lang="en-CA" smtClean="0"/>
              <a:pPr/>
              <a:t>17</a:t>
            </a:fld>
            <a:endParaRPr lang="en-CA"/>
          </a:p>
        </p:txBody>
      </p:sp>
    </p:spTree>
    <p:extLst>
      <p:ext uri="{BB962C8B-B14F-4D97-AF65-F5344CB8AC3E}">
        <p14:creationId xmlns:p14="http://schemas.microsoft.com/office/powerpoint/2010/main" val="5824295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9F338372-CF29-40A2-B068-973AB56E9997}" type="slidenum">
              <a:rPr lang="en-CA" smtClean="0"/>
              <a:pPr/>
              <a:t>18</a:t>
            </a:fld>
            <a:endParaRPr lang="en-CA"/>
          </a:p>
        </p:txBody>
      </p:sp>
    </p:spTree>
    <p:extLst>
      <p:ext uri="{BB962C8B-B14F-4D97-AF65-F5344CB8AC3E}">
        <p14:creationId xmlns:p14="http://schemas.microsoft.com/office/powerpoint/2010/main" val="7254923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9F338372-CF29-40A2-B068-973AB56E9997}" type="slidenum">
              <a:rPr lang="en-CA" smtClean="0"/>
              <a:pPr/>
              <a:t>20</a:t>
            </a:fld>
            <a:endParaRPr lang="en-CA"/>
          </a:p>
        </p:txBody>
      </p:sp>
    </p:spTree>
    <p:extLst>
      <p:ext uri="{BB962C8B-B14F-4D97-AF65-F5344CB8AC3E}">
        <p14:creationId xmlns:p14="http://schemas.microsoft.com/office/powerpoint/2010/main" val="7401627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This slide represents the summary taking into account all 420,000 rows of the data in the original dataset, for making the model, the weekly sales was used as a target variable and all the other variables such as Temperature, </a:t>
            </a:r>
            <a:r>
              <a:rPr lang="en-CA" dirty="0" err="1"/>
              <a:t>Fuel_Price</a:t>
            </a:r>
            <a:r>
              <a:rPr lang="en-CA" dirty="0"/>
              <a:t>, CPI , Unemployment , Size ,  the 5 different markdowns was used as the independent variable to get a stepwise regression model as well as a random forest. The holidays such as Christmas, Superbowl, Labor Day, Thanksgiving were not taken into account as they were represented as TRUE/FALSE and didn’t fit in the data as these were categorical values.</a:t>
            </a:r>
          </a:p>
        </p:txBody>
      </p:sp>
      <p:sp>
        <p:nvSpPr>
          <p:cNvPr id="4" name="Slide Number Placeholder 3"/>
          <p:cNvSpPr>
            <a:spLocks noGrp="1"/>
          </p:cNvSpPr>
          <p:nvPr>
            <p:ph type="sldNum" sz="quarter" idx="5"/>
          </p:nvPr>
        </p:nvSpPr>
        <p:spPr/>
        <p:txBody>
          <a:bodyPr/>
          <a:lstStyle/>
          <a:p>
            <a:fld id="{9F338372-CF29-40A2-B068-973AB56E9997}" type="slidenum">
              <a:rPr lang="en-CA" smtClean="0"/>
              <a:pPr/>
              <a:t>5</a:t>
            </a:fld>
            <a:endParaRPr lang="en-CA"/>
          </a:p>
        </p:txBody>
      </p:sp>
    </p:spTree>
    <p:extLst>
      <p:ext uri="{BB962C8B-B14F-4D97-AF65-F5344CB8AC3E}">
        <p14:creationId xmlns:p14="http://schemas.microsoft.com/office/powerpoint/2010/main" val="37234455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In total, 81 departments for most of the stores were considered because some departments were missing in the dataset as they ranged anywhere between 1-98 for each store.</a:t>
            </a:r>
          </a:p>
        </p:txBody>
      </p:sp>
      <p:sp>
        <p:nvSpPr>
          <p:cNvPr id="4" name="Slide Number Placeholder 3"/>
          <p:cNvSpPr>
            <a:spLocks noGrp="1"/>
          </p:cNvSpPr>
          <p:nvPr>
            <p:ph type="sldNum" sz="quarter" idx="5"/>
          </p:nvPr>
        </p:nvSpPr>
        <p:spPr/>
        <p:txBody>
          <a:bodyPr/>
          <a:lstStyle/>
          <a:p>
            <a:fld id="{9F338372-CF29-40A2-B068-973AB56E9997}" type="slidenum">
              <a:rPr lang="en-CA" smtClean="0"/>
              <a:pPr/>
              <a:t>6</a:t>
            </a:fld>
            <a:endParaRPr lang="en-CA"/>
          </a:p>
        </p:txBody>
      </p:sp>
    </p:spTree>
    <p:extLst>
      <p:ext uri="{BB962C8B-B14F-4D97-AF65-F5344CB8AC3E}">
        <p14:creationId xmlns:p14="http://schemas.microsoft.com/office/powerpoint/2010/main" val="39187642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800" dirty="0">
                <a:effectLst/>
                <a:latin typeface="Times New Roman" panose="02020603050405020304" pitchFamily="18" charset="0"/>
                <a:ea typeface="Times New Roman" panose="02020603050405020304" pitchFamily="18" charset="0"/>
              </a:rPr>
              <a:t>The forward selection approach (screenshot of the output) starts with no variables and adds each new independent variable one by one depending on the values of the AIC (goes from large values to small values depending on the model’s input variables) testing for statistical significance.</a:t>
            </a:r>
          </a:p>
          <a:p>
            <a:endParaRPr lang="en-CA" sz="1800" dirty="0">
              <a:effectLst/>
              <a:latin typeface="Times New Roman" panose="02020603050405020304" pitchFamily="18" charset="0"/>
            </a:endParaRPr>
          </a:p>
          <a:p>
            <a:r>
              <a:rPr lang="en-CA" sz="1800" dirty="0">
                <a:effectLst/>
                <a:latin typeface="Times New Roman" panose="02020603050405020304" pitchFamily="18" charset="0"/>
              </a:rPr>
              <a:t>The equation we get from the output becomes:</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800" dirty="0" err="1">
                <a:effectLst/>
                <a:latin typeface="Times New Roman" panose="02020603050405020304" pitchFamily="18" charset="0"/>
                <a:ea typeface="Times New Roman" panose="02020603050405020304" pitchFamily="18" charset="0"/>
                <a:cs typeface="Times New Roman" panose="02020603050405020304" pitchFamily="18" charset="0"/>
              </a:rPr>
              <a:t>Weekly_Sales</a:t>
            </a:r>
            <a:r>
              <a:rPr lang="en-CA" sz="1800" dirty="0">
                <a:effectLst/>
                <a:latin typeface="Times New Roman" panose="02020603050405020304" pitchFamily="18" charset="0"/>
                <a:ea typeface="Times New Roman" panose="02020603050405020304" pitchFamily="18" charset="0"/>
                <a:cs typeface="Times New Roman" panose="02020603050405020304" pitchFamily="18" charset="0"/>
              </a:rPr>
              <a:t> = 0.08945*Size + 0.1275*MarkDown3 - 19.66*CPI + 30.57*Temperature  -240.1*Unemployment + 0.07627*MarkDown5 - 748.6*</a:t>
            </a:r>
            <a:r>
              <a:rPr lang="en-CA" sz="1800" dirty="0" err="1">
                <a:effectLst/>
                <a:latin typeface="Times New Roman" panose="02020603050405020304" pitchFamily="18" charset="0"/>
                <a:ea typeface="Times New Roman" panose="02020603050405020304" pitchFamily="18" charset="0"/>
                <a:cs typeface="Times New Roman" panose="02020603050405020304" pitchFamily="18" charset="0"/>
              </a:rPr>
              <a:t>Fuel_Price</a:t>
            </a:r>
            <a:r>
              <a:rPr lang="en-CA" sz="1800" dirty="0">
                <a:effectLst/>
                <a:latin typeface="Times New Roman" panose="02020603050405020304" pitchFamily="18" charset="0"/>
                <a:ea typeface="Times New Roman" panose="02020603050405020304" pitchFamily="18" charset="0"/>
                <a:cs typeface="Times New Roman" panose="02020603050405020304" pitchFamily="18" charset="0"/>
              </a:rPr>
              <a:t> + 0.02755*MarkDown4 + 0.01738*MarkDown2 + 9526</a:t>
            </a:r>
            <a:endParaRPr lang="en-CA" sz="1800" dirty="0">
              <a:effectLst/>
              <a:latin typeface="Arial" panose="020B0604020202020204" pitchFamily="34" charset="0"/>
              <a:ea typeface="Times New Roman" panose="02020603050405020304" pitchFamily="18" charset="0"/>
              <a:cs typeface="Times New Roman" panose="02020603050405020304" pitchFamily="18" charset="0"/>
            </a:endParaRPr>
          </a:p>
          <a:p>
            <a:endParaRPr lang="en-CA" dirty="0"/>
          </a:p>
        </p:txBody>
      </p:sp>
      <p:sp>
        <p:nvSpPr>
          <p:cNvPr id="4" name="Slide Number Placeholder 3"/>
          <p:cNvSpPr>
            <a:spLocks noGrp="1"/>
          </p:cNvSpPr>
          <p:nvPr>
            <p:ph type="sldNum" sz="quarter" idx="5"/>
          </p:nvPr>
        </p:nvSpPr>
        <p:spPr/>
        <p:txBody>
          <a:bodyPr/>
          <a:lstStyle/>
          <a:p>
            <a:fld id="{9F338372-CF29-40A2-B068-973AB56E9997}" type="slidenum">
              <a:rPr lang="en-CA" smtClean="0"/>
              <a:pPr/>
              <a:t>9</a:t>
            </a:fld>
            <a:endParaRPr lang="en-CA"/>
          </a:p>
        </p:txBody>
      </p:sp>
    </p:spTree>
    <p:extLst>
      <p:ext uri="{BB962C8B-B14F-4D97-AF65-F5344CB8AC3E}">
        <p14:creationId xmlns:p14="http://schemas.microsoft.com/office/powerpoint/2010/main" val="25119243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800" dirty="0">
                <a:effectLst/>
                <a:latin typeface="Times New Roman" panose="02020603050405020304" pitchFamily="18" charset="0"/>
                <a:ea typeface="Times New Roman" panose="02020603050405020304" pitchFamily="18" charset="0"/>
              </a:rPr>
              <a:t>The backward elimination method begins with a full model loaded with multiple independent variables and then removes one independent variable at a time to test its statistical significance to overall results depending on the value of the AIC (goes from small to large, opposite to the forward selection).</a:t>
            </a:r>
          </a:p>
          <a:p>
            <a:endParaRPr lang="en-CA" sz="1800" dirty="0">
              <a:effectLst/>
              <a:latin typeface="Times New Roman" panose="02020603050405020304" pitchFamily="18" charset="0"/>
            </a:endParaRPr>
          </a:p>
          <a:p>
            <a:r>
              <a:rPr lang="en-CA" sz="1800" dirty="0">
                <a:effectLst/>
                <a:latin typeface="Times New Roman" panose="02020603050405020304" pitchFamily="18" charset="0"/>
              </a:rPr>
              <a:t>The equation we get from the output becomes:</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800" dirty="0" err="1">
                <a:effectLst/>
                <a:latin typeface="Times New Roman" panose="02020603050405020304" pitchFamily="18" charset="0"/>
                <a:ea typeface="Times New Roman" panose="02020603050405020304" pitchFamily="18" charset="0"/>
                <a:cs typeface="Times New Roman" panose="02020603050405020304" pitchFamily="18" charset="0"/>
              </a:rPr>
              <a:t>Weekly_Sales</a:t>
            </a:r>
            <a:r>
              <a:rPr lang="en-CA" sz="1800" dirty="0">
                <a:effectLst/>
                <a:latin typeface="Times New Roman" panose="02020603050405020304" pitchFamily="18" charset="0"/>
                <a:ea typeface="Times New Roman" panose="02020603050405020304" pitchFamily="18" charset="0"/>
                <a:cs typeface="Times New Roman" panose="02020603050405020304" pitchFamily="18" charset="0"/>
              </a:rPr>
              <a:t> = 30.57*Temperature - 748.6* </a:t>
            </a:r>
            <a:r>
              <a:rPr lang="en-CA" sz="1800" dirty="0" err="1">
                <a:effectLst/>
                <a:latin typeface="Times New Roman" panose="02020603050405020304" pitchFamily="18" charset="0"/>
                <a:ea typeface="Times New Roman" panose="02020603050405020304" pitchFamily="18" charset="0"/>
                <a:cs typeface="Times New Roman" panose="02020603050405020304" pitchFamily="18" charset="0"/>
              </a:rPr>
              <a:t>Fuel_Price</a:t>
            </a:r>
            <a:r>
              <a:rPr lang="en-CA" sz="1800" dirty="0">
                <a:effectLst/>
                <a:latin typeface="Times New Roman" panose="02020603050405020304" pitchFamily="18" charset="0"/>
                <a:ea typeface="Times New Roman" panose="02020603050405020304" pitchFamily="18" charset="0"/>
                <a:cs typeface="Times New Roman" panose="02020603050405020304" pitchFamily="18" charset="0"/>
              </a:rPr>
              <a:t> - 19.66*CPI -240.1*Unemployment 0.08945*Size + 0.01738*MarkDown2 + 0.1275*MarkDown3 + 0.02755*MarkDown4 + 0.07627*MarkDown5 + 9526</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1800" dirty="0">
                <a:effectLst/>
                <a:latin typeface="Times New Roman" panose="02020603050405020304" pitchFamily="18" charset="0"/>
                <a:ea typeface="Times New Roman" panose="02020603050405020304" pitchFamily="18" charset="0"/>
                <a:cs typeface="Times New Roman" panose="02020603050405020304" pitchFamily="18" charset="0"/>
              </a:rPr>
              <a:t>Markdown1 is redundant (not considered in the model) and markdowns 2-5 are more relevant and observed in the intercept as well as the whole dataset. Size is the most important variable due to the values and might have more departments in specific locations to attract more clients and also the products/services that location may have.</a:t>
            </a:r>
            <a:endParaRPr lang="en-CA" sz="1800" dirty="0">
              <a:effectLst/>
              <a:latin typeface="Arial" panose="020B0604020202020204" pitchFamily="34" charset="0"/>
              <a:ea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800" dirty="0">
              <a:effectLst/>
              <a:latin typeface="Arial" panose="020B0604020202020204" pitchFamily="34" charset="0"/>
              <a:ea typeface="Times New Roman" panose="02020603050405020304" pitchFamily="18" charset="0"/>
              <a:cs typeface="Times New Roman" panose="02020603050405020304" pitchFamily="18" charset="0"/>
            </a:endParaRPr>
          </a:p>
          <a:p>
            <a:endParaRPr lang="en-CA" dirty="0"/>
          </a:p>
        </p:txBody>
      </p:sp>
      <p:sp>
        <p:nvSpPr>
          <p:cNvPr id="4" name="Slide Number Placeholder 3"/>
          <p:cNvSpPr>
            <a:spLocks noGrp="1"/>
          </p:cNvSpPr>
          <p:nvPr>
            <p:ph type="sldNum" sz="quarter" idx="5"/>
          </p:nvPr>
        </p:nvSpPr>
        <p:spPr/>
        <p:txBody>
          <a:bodyPr/>
          <a:lstStyle/>
          <a:p>
            <a:fld id="{9F338372-CF29-40A2-B068-973AB56E9997}" type="slidenum">
              <a:rPr lang="en-CA" smtClean="0"/>
              <a:pPr/>
              <a:t>10</a:t>
            </a:fld>
            <a:endParaRPr lang="en-CA"/>
          </a:p>
        </p:txBody>
      </p:sp>
    </p:spTree>
    <p:extLst>
      <p:ext uri="{BB962C8B-B14F-4D97-AF65-F5344CB8AC3E}">
        <p14:creationId xmlns:p14="http://schemas.microsoft.com/office/powerpoint/2010/main" val="676380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9F338372-CF29-40A2-B068-973AB56E9997}" type="slidenum">
              <a:rPr lang="en-CA" smtClean="0"/>
              <a:pPr/>
              <a:t>12</a:t>
            </a:fld>
            <a:endParaRPr lang="en-CA"/>
          </a:p>
        </p:txBody>
      </p:sp>
    </p:spTree>
    <p:extLst>
      <p:ext uri="{BB962C8B-B14F-4D97-AF65-F5344CB8AC3E}">
        <p14:creationId xmlns:p14="http://schemas.microsoft.com/office/powerpoint/2010/main" val="13839082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The above code tells us that store 44 has the lowest total weekly sales (in all the departments) at 0.8388 and store 20 has the highest total weekly sales at approximately 7.68 (this data came from the normalization data values). </a:t>
            </a:r>
          </a:p>
          <a:p>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We first had to remove the ‘NA’ values from both the datasets as an error kept appearing. Store 20 had a total of 10,173 total rows taken into account when considering this model from its 81 different departments (listed from 1 to 98 but some department numbers like 61-66 are missing) from February 2010 to October 2012, whereas Store 44 also has 81 departments from February 2010 to October 2012 however 7,142 total rows were considered (this may have thrown off the results). </a:t>
            </a:r>
            <a:endParaRPr lang="en-CA" sz="1800" dirty="0">
              <a:effectLst/>
              <a:latin typeface="Arial" panose="020B0604020202020204" pitchFamily="34" charset="0"/>
              <a:ea typeface="Times New Roman" panose="02020603050405020304" pitchFamily="18" charset="0"/>
              <a:cs typeface="Times New Roman" panose="02020603050405020304" pitchFamily="18" charset="0"/>
            </a:endParaRPr>
          </a:p>
          <a:p>
            <a:endParaRPr lang="en-CA" dirty="0"/>
          </a:p>
        </p:txBody>
      </p:sp>
      <p:sp>
        <p:nvSpPr>
          <p:cNvPr id="4" name="Slide Number Placeholder 3"/>
          <p:cNvSpPr>
            <a:spLocks noGrp="1"/>
          </p:cNvSpPr>
          <p:nvPr>
            <p:ph type="sldNum" sz="quarter" idx="5"/>
          </p:nvPr>
        </p:nvSpPr>
        <p:spPr/>
        <p:txBody>
          <a:bodyPr/>
          <a:lstStyle/>
          <a:p>
            <a:fld id="{9F338372-CF29-40A2-B068-973AB56E9997}" type="slidenum">
              <a:rPr lang="en-CA" smtClean="0"/>
              <a:pPr/>
              <a:t>13</a:t>
            </a:fld>
            <a:endParaRPr lang="en-CA"/>
          </a:p>
        </p:txBody>
      </p:sp>
    </p:spTree>
    <p:extLst>
      <p:ext uri="{BB962C8B-B14F-4D97-AF65-F5344CB8AC3E}">
        <p14:creationId xmlns:p14="http://schemas.microsoft.com/office/powerpoint/2010/main" val="30363157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The value of the mean of squared residuals is 0.001182418, which tells us the data is consistent with all the other variables (for 7000 training set and 3000 testing set). However when the training data changes to 8000 for training set and 2000 for testing set, the mean of squared residuals changes to 0.00114, this is due to the fact that more data values are being taken into account.</a:t>
            </a:r>
            <a:endParaRPr lang="en-CA" sz="1800" dirty="0">
              <a:effectLst/>
              <a:latin typeface="Arial" panose="020B0604020202020204" pitchFamily="34" charset="0"/>
              <a:ea typeface="Times New Roman" panose="02020603050405020304" pitchFamily="18" charset="0"/>
              <a:cs typeface="Times New Roman" panose="02020603050405020304" pitchFamily="18" charset="0"/>
            </a:endParaRPr>
          </a:p>
          <a:p>
            <a:endParaRPr lang="en-CA" dirty="0"/>
          </a:p>
        </p:txBody>
      </p:sp>
      <p:sp>
        <p:nvSpPr>
          <p:cNvPr id="4" name="Slide Number Placeholder 3"/>
          <p:cNvSpPr>
            <a:spLocks noGrp="1"/>
          </p:cNvSpPr>
          <p:nvPr>
            <p:ph type="sldNum" sz="quarter" idx="5"/>
          </p:nvPr>
        </p:nvSpPr>
        <p:spPr/>
        <p:txBody>
          <a:bodyPr/>
          <a:lstStyle/>
          <a:p>
            <a:fld id="{9F338372-CF29-40A2-B068-973AB56E9997}" type="slidenum">
              <a:rPr lang="en-CA" smtClean="0"/>
              <a:pPr/>
              <a:t>14</a:t>
            </a:fld>
            <a:endParaRPr lang="en-CA"/>
          </a:p>
        </p:txBody>
      </p:sp>
    </p:spTree>
    <p:extLst>
      <p:ext uri="{BB962C8B-B14F-4D97-AF65-F5344CB8AC3E}">
        <p14:creationId xmlns:p14="http://schemas.microsoft.com/office/powerpoint/2010/main" val="20726532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The 2 stores with the highest and lowest total weekly sales were store 44 (lowest weekly sales) and store 20 (highest weekly sales). This was the output of the random forest model for the 2 stores training set.</a:t>
            </a:r>
            <a:endParaRPr lang="en-CA" sz="1800" dirty="0">
              <a:effectLst/>
              <a:latin typeface="Arial" panose="020B0604020202020204" pitchFamily="34" charset="0"/>
              <a:ea typeface="Times New Roman" panose="02020603050405020304" pitchFamily="18" charset="0"/>
              <a:cs typeface="Times New Roman" panose="02020603050405020304" pitchFamily="18" charset="0"/>
            </a:endParaRPr>
          </a:p>
          <a:p>
            <a:endParaRPr lang="en-CA" dirty="0"/>
          </a:p>
          <a:p>
            <a:r>
              <a:rPr lang="en-CA" sz="1800" dirty="0">
                <a:solidFill>
                  <a:srgbClr val="000000"/>
                </a:solidFill>
                <a:effectLst/>
                <a:latin typeface="Times New Roman" panose="02020603050405020304" pitchFamily="18" charset="0"/>
                <a:ea typeface="Times New Roman" panose="02020603050405020304" pitchFamily="18" charset="0"/>
              </a:rPr>
              <a:t>Store 20 had a total of 10,173 total rows taken into account when considering this model from its 81 different departments from February 2010 to October 2012, whereas Store 44 also had 81 departments (some departments are missing from this dataset) from February 2010 to October 2012 however 7,142 total rows were considered. </a:t>
            </a:r>
            <a:r>
              <a:rPr lang="en-CA"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However when we broke this up into further when considering 70% training and 30% testing, this took into account 5,000 rows of the store 44 train set and 7,121 rows of the store 20 train set. The following is the output above.</a:t>
            </a:r>
            <a:endParaRPr lang="en-CA" sz="1800" dirty="0">
              <a:solidFill>
                <a:srgbClr val="000000"/>
              </a:solidFill>
              <a:effectLst/>
              <a:latin typeface="Times New Roman" panose="02020603050405020304" pitchFamily="18" charset="0"/>
              <a:ea typeface="Times New Roman" panose="02020603050405020304" pitchFamily="18" charset="0"/>
            </a:endParaRPr>
          </a:p>
          <a:p>
            <a:endParaRPr lang="en-CA" sz="1800" dirty="0">
              <a:solidFill>
                <a:srgbClr val="000000"/>
              </a:solidFill>
              <a:effectLst/>
              <a:latin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As for results, they both gave very similar results as they both have regression as the type of random forest and both have the same number of tree as well as the # of variables at each split. However the % var explained is a bit lower in store 44 compared to store 20, and the mean of squared residuals is slightly higher in store 20 compared to store 44.</a:t>
            </a:r>
            <a:endParaRPr lang="en-CA" sz="1800" dirty="0">
              <a:effectLst/>
              <a:latin typeface="Arial" panose="020B0604020202020204" pitchFamily="34" charset="0"/>
              <a:ea typeface="Times New Roman" panose="02020603050405020304" pitchFamily="18" charset="0"/>
              <a:cs typeface="Times New Roman" panose="02020603050405020304" pitchFamily="18" charset="0"/>
            </a:endParaRPr>
          </a:p>
          <a:p>
            <a:endParaRPr lang="en-CA" dirty="0"/>
          </a:p>
        </p:txBody>
      </p:sp>
      <p:sp>
        <p:nvSpPr>
          <p:cNvPr id="4" name="Slide Number Placeholder 3"/>
          <p:cNvSpPr>
            <a:spLocks noGrp="1"/>
          </p:cNvSpPr>
          <p:nvPr>
            <p:ph type="sldNum" sz="quarter" idx="5"/>
          </p:nvPr>
        </p:nvSpPr>
        <p:spPr/>
        <p:txBody>
          <a:bodyPr/>
          <a:lstStyle/>
          <a:p>
            <a:fld id="{9F338372-CF29-40A2-B068-973AB56E9997}" type="slidenum">
              <a:rPr lang="en-CA" smtClean="0"/>
              <a:pPr/>
              <a:t>15</a:t>
            </a:fld>
            <a:endParaRPr lang="en-CA"/>
          </a:p>
        </p:txBody>
      </p:sp>
    </p:spTree>
    <p:extLst>
      <p:ext uri="{BB962C8B-B14F-4D97-AF65-F5344CB8AC3E}">
        <p14:creationId xmlns:p14="http://schemas.microsoft.com/office/powerpoint/2010/main" val="247970158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bwMode="auto">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711803" y="588362"/>
            <a:ext cx="7117676" cy="2988919"/>
          </a:xfrm>
        </p:spPr>
        <p:txBody>
          <a:bodyPr>
            <a:noAutofit/>
          </a:bodyPr>
          <a:lstStyle>
            <a:lvl1pPr indent="0">
              <a:lnSpc>
                <a:spcPts val="5100"/>
              </a:lnSpc>
              <a:defRPr sz="4800" cap="none" baseline="0">
                <a:solidFill>
                  <a:srgbClr val="000000"/>
                </a:solidFill>
              </a:defRPr>
            </a:lvl1pPr>
          </a:lstStyle>
          <a:p>
            <a:r>
              <a:rPr lang="en-US" dirty="0"/>
              <a:t>Click to add the document title</a:t>
            </a:r>
            <a:endParaRPr lang="en-CA" dirty="0"/>
          </a:p>
        </p:txBody>
      </p:sp>
      <p:sp>
        <p:nvSpPr>
          <p:cNvPr id="8" name="Subtitle 2"/>
          <p:cNvSpPr>
            <a:spLocks noGrp="1"/>
          </p:cNvSpPr>
          <p:nvPr>
            <p:ph type="subTitle" idx="1" hasCustomPrompt="1"/>
          </p:nvPr>
        </p:nvSpPr>
        <p:spPr bwMode="gray">
          <a:xfrm>
            <a:off x="711803" y="3584814"/>
            <a:ext cx="7117676" cy="1151416"/>
          </a:xfrm>
        </p:spPr>
        <p:txBody>
          <a:bodyPr anchor="b" anchorCtr="0">
            <a:noAutofit/>
          </a:bodyPr>
          <a:lstStyle>
            <a:lvl1pPr marL="0" indent="0" algn="l">
              <a:lnSpc>
                <a:spcPct val="90000"/>
              </a:lnSpc>
              <a:spcBef>
                <a:spcPts val="0"/>
              </a:spcBef>
              <a:buNone/>
              <a:defRPr sz="3200" cap="none" baseline="0">
                <a:solidFill>
                  <a:srgbClr val="000000"/>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endParaRPr lang="en-CA" dirty="0"/>
          </a:p>
        </p:txBody>
      </p:sp>
    </p:spTree>
    <p:extLst>
      <p:ext uri="{BB962C8B-B14F-4D97-AF65-F5344CB8AC3E}">
        <p14:creationId xmlns:p14="http://schemas.microsoft.com/office/powerpoint/2010/main" val="26534564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7_Title Slide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3644716" y="4237089"/>
            <a:ext cx="4947741" cy="1525083"/>
          </a:xfrm>
        </p:spPr>
        <p:txBody>
          <a:bodyPr>
            <a:noAutofit/>
          </a:bodyPr>
          <a:lstStyle>
            <a:lvl1pPr indent="0">
              <a:lnSpc>
                <a:spcPts val="5100"/>
              </a:lnSpc>
              <a:defRPr sz="4800" cap="none" baseline="0">
                <a:solidFill>
                  <a:schemeClr val="tx1"/>
                </a:solidFill>
              </a:defRPr>
            </a:lvl1pPr>
          </a:lstStyle>
          <a:p>
            <a:r>
              <a:rPr lang="en-US" dirty="0"/>
              <a:t>Click to add the document title</a:t>
            </a:r>
            <a:endParaRPr lang="en-CA" dirty="0"/>
          </a:p>
        </p:txBody>
      </p:sp>
      <p:sp>
        <p:nvSpPr>
          <p:cNvPr id="8" name="Subtitle 2"/>
          <p:cNvSpPr>
            <a:spLocks noGrp="1"/>
          </p:cNvSpPr>
          <p:nvPr>
            <p:ph type="subTitle" idx="1" hasCustomPrompt="1"/>
          </p:nvPr>
        </p:nvSpPr>
        <p:spPr bwMode="gray">
          <a:xfrm>
            <a:off x="3644716" y="5859440"/>
            <a:ext cx="2146484" cy="536167"/>
          </a:xfrm>
        </p:spPr>
        <p:txBody>
          <a:bodyPr anchor="b" anchorCtr="0">
            <a:noAutofit/>
          </a:bodyPr>
          <a:lstStyle>
            <a:lvl1pPr marL="0" indent="0" algn="l">
              <a:lnSpc>
                <a:spcPct val="90000"/>
              </a:lnSpc>
              <a:spcBef>
                <a:spcPts val="0"/>
              </a:spcBef>
              <a:buNone/>
              <a:defRPr sz="3200" cap="none" baseline="0">
                <a:solidFill>
                  <a:schemeClr val="tx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endParaRPr lang="en-CA"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Content 1">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cap="none" baseline="0"/>
            </a:lvl1pPr>
          </a:lstStyle>
          <a:p>
            <a:r>
              <a:rPr lang="en-US" dirty="0"/>
              <a:t>Click to add title</a:t>
            </a:r>
            <a:endParaRPr lang="en-CA" dirty="0"/>
          </a:p>
        </p:txBody>
      </p:sp>
      <p:sp>
        <p:nvSpPr>
          <p:cNvPr id="3" name="Content Placeholder 2"/>
          <p:cNvSpPr>
            <a:spLocks noGrp="1"/>
          </p:cNvSpPr>
          <p:nvPr>
            <p:ph idx="1"/>
          </p:nvPr>
        </p:nvSpPr>
        <p:spPr/>
        <p:txBody>
          <a:bodyPr/>
          <a:lstStyle>
            <a:lvl1pPr>
              <a:buClr>
                <a:schemeClr val="tx1"/>
              </a:buClr>
              <a:defRPr/>
            </a:lvl1pPr>
            <a:lvl2pPr>
              <a:buClr>
                <a:schemeClr val="tx1"/>
              </a:buClr>
              <a:defRPr/>
            </a:lvl2pPr>
            <a:lvl3pPr>
              <a:buClr>
                <a:schemeClr val="tx1"/>
              </a:buClr>
              <a:defRPr/>
            </a:lvl3pPr>
            <a:lvl4pPr>
              <a:buClr>
                <a:schemeClr val="tx1"/>
              </a:buClr>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Date Placeholder 4"/>
          <p:cNvSpPr>
            <a:spLocks noGrp="1"/>
          </p:cNvSpPr>
          <p:nvPr>
            <p:ph type="dt" sz="half" idx="2"/>
          </p:nvPr>
        </p:nvSpPr>
        <p:spPr>
          <a:xfrm>
            <a:off x="6275910" y="6155267"/>
            <a:ext cx="2072216" cy="365125"/>
          </a:xfrm>
          <a:prstGeom prst="rect">
            <a:avLst/>
          </a:prstGeom>
        </p:spPr>
        <p:txBody>
          <a:bodyPr vert="horz" lIns="91440" tIns="45720" rIns="91440" bIns="45720" rtlCol="0" anchor="ctr"/>
          <a:lstStyle>
            <a:lvl1pPr algn="r">
              <a:defRPr sz="1400" baseline="0">
                <a:solidFill>
                  <a:schemeClr val="tx1"/>
                </a:solidFill>
              </a:defRPr>
            </a:lvl1pPr>
          </a:lstStyle>
          <a:p>
            <a:fld id="{321D2AE1-B685-45A1-8C17-19D6BB8C161E}" type="datetime4">
              <a:rPr lang="en-US" smtClean="0"/>
              <a:t>July 28, 2022</a:t>
            </a:fld>
            <a:r>
              <a:rPr lang="en-CA"/>
              <a:t>     </a:t>
            </a:r>
            <a:r>
              <a:rPr lang="en-CA" dirty="0"/>
              <a:t>|</a:t>
            </a:r>
            <a:endParaRPr lang="en-US" dirty="0"/>
          </a:p>
        </p:txBody>
      </p:sp>
      <p:sp>
        <p:nvSpPr>
          <p:cNvPr id="11" name="Slide Number Placeholder 7"/>
          <p:cNvSpPr>
            <a:spLocks noGrp="1"/>
          </p:cNvSpPr>
          <p:nvPr>
            <p:ph type="sldNum" sz="quarter" idx="4"/>
          </p:nvPr>
        </p:nvSpPr>
        <p:spPr>
          <a:xfrm>
            <a:off x="8128000" y="6155267"/>
            <a:ext cx="675216" cy="365125"/>
          </a:xfrm>
          <a:prstGeom prst="rect">
            <a:avLst/>
          </a:prstGeom>
        </p:spPr>
        <p:txBody>
          <a:bodyPr vert="horz" lIns="91440" tIns="45720" rIns="91440" bIns="45720" rtlCol="0" anchor="ctr"/>
          <a:lstStyle>
            <a:lvl1pPr algn="r">
              <a:defRPr sz="1400">
                <a:solidFill>
                  <a:schemeClr val="tx1"/>
                </a:solidFill>
              </a:defRPr>
            </a:lvl1pPr>
          </a:lstStyle>
          <a:p>
            <a:fld id="{E1497D35-93D5-5047-9160-8F9C97C9D015}" type="slidenum">
              <a:rPr lang="en-US" smtClean="0"/>
              <a:pPr/>
              <a:t>‹#›</a:t>
            </a:fld>
            <a:endParaRPr lang="en-US" dirty="0"/>
          </a:p>
        </p:txBody>
      </p:sp>
    </p:spTree>
    <p:extLst>
      <p:ext uri="{BB962C8B-B14F-4D97-AF65-F5344CB8AC3E}">
        <p14:creationId xmlns:p14="http://schemas.microsoft.com/office/powerpoint/2010/main" val="7015356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2 vertical img">
    <p:bg>
      <p:bgPr>
        <a:blipFill rotWithShape="1">
          <a:blip r:embed="rId2"/>
          <a:stretch>
            <a:fillRect/>
          </a:stretch>
        </a:blipFill>
        <a:effectLst/>
      </p:bgPr>
    </p:bg>
    <p:spTree>
      <p:nvGrpSpPr>
        <p:cNvPr id="1" name=""/>
        <p:cNvGrpSpPr/>
        <p:nvPr/>
      </p:nvGrpSpPr>
      <p:grpSpPr>
        <a:xfrm>
          <a:off x="0" y="0"/>
          <a:ext cx="0" cy="0"/>
          <a:chOff x="0" y="0"/>
          <a:chExt cx="0" cy="0"/>
        </a:xfrm>
      </p:grpSpPr>
      <p:sp>
        <p:nvSpPr>
          <p:cNvPr id="6" name="Picture Placeholder 5"/>
          <p:cNvSpPr>
            <a:spLocks noGrp="1"/>
          </p:cNvSpPr>
          <p:nvPr>
            <p:ph type="pic" sz="quarter" idx="11" hasCustomPrompt="1"/>
          </p:nvPr>
        </p:nvSpPr>
        <p:spPr>
          <a:xfrm>
            <a:off x="5397354" y="1465537"/>
            <a:ext cx="3746646" cy="5392463"/>
          </a:xfrm>
          <a:solidFill>
            <a:schemeClr val="bg1">
              <a:lumMod val="85000"/>
            </a:schemeClr>
          </a:solidFill>
        </p:spPr>
        <p:txBody>
          <a:bodyPr anchor="ctr" anchorCtr="1"/>
          <a:lstStyle>
            <a:lvl1pPr marL="0" indent="0" algn="ctr">
              <a:buNone/>
              <a:defRPr sz="1600" baseline="0"/>
            </a:lvl1pPr>
          </a:lstStyle>
          <a:p>
            <a:r>
              <a:rPr lang="en-US" dirty="0"/>
              <a:t>Click icon to           place image</a:t>
            </a:r>
          </a:p>
        </p:txBody>
      </p:sp>
      <p:sp>
        <p:nvSpPr>
          <p:cNvPr id="2" name="Title 1"/>
          <p:cNvSpPr>
            <a:spLocks noGrp="1"/>
          </p:cNvSpPr>
          <p:nvPr>
            <p:ph type="title" hasCustomPrompt="1"/>
          </p:nvPr>
        </p:nvSpPr>
        <p:spPr/>
        <p:txBody>
          <a:bodyPr/>
          <a:lstStyle>
            <a:lvl1pPr>
              <a:defRPr cap="none" baseline="0"/>
            </a:lvl1pPr>
          </a:lstStyle>
          <a:p>
            <a:r>
              <a:rPr lang="en-US" dirty="0"/>
              <a:t>Click to add title</a:t>
            </a:r>
            <a:endParaRPr lang="en-CA" dirty="0"/>
          </a:p>
        </p:txBody>
      </p:sp>
      <p:sp>
        <p:nvSpPr>
          <p:cNvPr id="3" name="Content Placeholder 2"/>
          <p:cNvSpPr>
            <a:spLocks noGrp="1"/>
          </p:cNvSpPr>
          <p:nvPr>
            <p:ph idx="1"/>
          </p:nvPr>
        </p:nvSpPr>
        <p:spPr>
          <a:xfrm>
            <a:off x="365567" y="1472184"/>
            <a:ext cx="4783746" cy="4212639"/>
          </a:xfrm>
        </p:spPr>
        <p:txBody>
          <a:bodyPr/>
          <a:lstStyle>
            <a:lvl1pPr>
              <a:buClr>
                <a:schemeClr val="tx1"/>
              </a:buClr>
              <a:defRPr/>
            </a:lvl1pPr>
            <a:lvl2pPr>
              <a:buClr>
                <a:schemeClr val="tx1"/>
              </a:buClr>
              <a:defRPr/>
            </a:lvl2pPr>
            <a:lvl3pPr>
              <a:buClr>
                <a:schemeClr val="tx1"/>
              </a:buClr>
              <a:defRPr/>
            </a:lvl3pPr>
            <a:lvl4pPr>
              <a:buClr>
                <a:schemeClr val="tx1"/>
              </a:buClr>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Date Placeholder 4"/>
          <p:cNvSpPr>
            <a:spLocks noGrp="1"/>
          </p:cNvSpPr>
          <p:nvPr>
            <p:ph type="dt" sz="half" idx="2"/>
          </p:nvPr>
        </p:nvSpPr>
        <p:spPr>
          <a:xfrm>
            <a:off x="6032493" y="6155267"/>
            <a:ext cx="2315633" cy="365125"/>
          </a:xfrm>
          <a:prstGeom prst="rect">
            <a:avLst/>
          </a:prstGeom>
        </p:spPr>
        <p:txBody>
          <a:bodyPr vert="horz" lIns="91440" tIns="45720" rIns="91440" bIns="45720" rtlCol="0" anchor="ctr"/>
          <a:lstStyle>
            <a:lvl1pPr algn="r">
              <a:defRPr sz="1400" baseline="0">
                <a:solidFill>
                  <a:schemeClr val="tx1"/>
                </a:solidFill>
              </a:defRPr>
            </a:lvl1pPr>
          </a:lstStyle>
          <a:p>
            <a:fld id="{C64B3BD0-F30B-4573-BE55-881D3F207823}" type="datetime4">
              <a:rPr lang="en-US" smtClean="0"/>
              <a:t>July 28, 2022</a:t>
            </a:fld>
            <a:r>
              <a:rPr lang="en-CA"/>
              <a:t>     </a:t>
            </a:r>
            <a:r>
              <a:rPr lang="en-CA" dirty="0"/>
              <a:t>|</a:t>
            </a:r>
            <a:endParaRPr lang="en-US" dirty="0"/>
          </a:p>
        </p:txBody>
      </p:sp>
      <p:sp>
        <p:nvSpPr>
          <p:cNvPr id="11" name="Slide Number Placeholder 5"/>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tx1"/>
                </a:solidFill>
              </a:defRPr>
            </a:lvl1pPr>
          </a:lstStyle>
          <a:p>
            <a:fld id="{E9E0D846-2D6A-8643-B2BF-83884A821236}" type="slidenum">
              <a:rPr lang="en-US" smtClean="0"/>
              <a:pPr/>
              <a:t>‹#›</a:t>
            </a:fld>
            <a:endParaRPr lang="en-US" dirty="0"/>
          </a:p>
        </p:txBody>
      </p:sp>
    </p:spTree>
    <p:extLst>
      <p:ext uri="{BB962C8B-B14F-4D97-AF65-F5344CB8AC3E}">
        <p14:creationId xmlns:p14="http://schemas.microsoft.com/office/powerpoint/2010/main" val="272243946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3 horizontal img">
    <p:bg>
      <p:bgPr>
        <a:blipFill rotWithShape="1">
          <a:blip r:embed="rId2"/>
          <a:stretch>
            <a:fillRect/>
          </a:stretch>
        </a:blipFill>
        <a:effectLst/>
      </p:bgPr>
    </p:bg>
    <p:spTree>
      <p:nvGrpSpPr>
        <p:cNvPr id="1" name=""/>
        <p:cNvGrpSpPr/>
        <p:nvPr/>
      </p:nvGrpSpPr>
      <p:grpSpPr>
        <a:xfrm>
          <a:off x="0" y="0"/>
          <a:ext cx="0" cy="0"/>
          <a:chOff x="0" y="0"/>
          <a:chExt cx="0" cy="0"/>
        </a:xfrm>
      </p:grpSpPr>
      <p:sp>
        <p:nvSpPr>
          <p:cNvPr id="7" name="Picture Placeholder 5"/>
          <p:cNvSpPr>
            <a:spLocks noGrp="1"/>
          </p:cNvSpPr>
          <p:nvPr>
            <p:ph type="pic" sz="quarter" idx="11" hasCustomPrompt="1"/>
          </p:nvPr>
        </p:nvSpPr>
        <p:spPr>
          <a:xfrm>
            <a:off x="3804114" y="1465320"/>
            <a:ext cx="5339886" cy="4229423"/>
          </a:xfrm>
          <a:solidFill>
            <a:schemeClr val="bg1">
              <a:lumMod val="85000"/>
            </a:schemeClr>
          </a:solidFill>
        </p:spPr>
        <p:txBody>
          <a:bodyPr anchor="ctr" anchorCtr="1"/>
          <a:lstStyle>
            <a:lvl1pPr marL="0" indent="0" algn="ctr">
              <a:buNone/>
              <a:defRPr sz="1600" baseline="0"/>
            </a:lvl1pPr>
          </a:lstStyle>
          <a:p>
            <a:r>
              <a:rPr lang="en-US" dirty="0"/>
              <a:t>Click icon to           place image</a:t>
            </a:r>
          </a:p>
        </p:txBody>
      </p:sp>
      <p:sp>
        <p:nvSpPr>
          <p:cNvPr id="2" name="Title 1"/>
          <p:cNvSpPr>
            <a:spLocks noGrp="1"/>
          </p:cNvSpPr>
          <p:nvPr>
            <p:ph type="title" hasCustomPrompt="1"/>
          </p:nvPr>
        </p:nvSpPr>
        <p:spPr/>
        <p:txBody>
          <a:bodyPr/>
          <a:lstStyle>
            <a:lvl1pPr>
              <a:defRPr cap="none" baseline="0"/>
            </a:lvl1pPr>
          </a:lstStyle>
          <a:p>
            <a:r>
              <a:rPr lang="en-US" dirty="0"/>
              <a:t>Click to add title</a:t>
            </a:r>
            <a:endParaRPr lang="en-CA" dirty="0"/>
          </a:p>
        </p:txBody>
      </p:sp>
      <p:sp>
        <p:nvSpPr>
          <p:cNvPr id="3" name="Content Placeholder 2"/>
          <p:cNvSpPr>
            <a:spLocks noGrp="1"/>
          </p:cNvSpPr>
          <p:nvPr>
            <p:ph idx="1"/>
          </p:nvPr>
        </p:nvSpPr>
        <p:spPr>
          <a:xfrm>
            <a:off x="365568" y="1472184"/>
            <a:ext cx="3117135" cy="4222560"/>
          </a:xfrm>
        </p:spPr>
        <p:txBody>
          <a:bodyPr/>
          <a:lstStyle>
            <a:lvl1pPr>
              <a:buClr>
                <a:schemeClr val="tx1"/>
              </a:buClr>
              <a:defRPr/>
            </a:lvl1pPr>
            <a:lvl2pPr>
              <a:buClr>
                <a:schemeClr val="tx1"/>
              </a:buClr>
              <a:defRPr/>
            </a:lvl2pPr>
            <a:lvl3pPr>
              <a:buClr>
                <a:schemeClr val="tx1"/>
              </a:buClr>
              <a:defRPr/>
            </a:lvl3pPr>
            <a:lvl4pPr>
              <a:buClr>
                <a:schemeClr val="tx1"/>
              </a:buClr>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Date Placeholder 4"/>
          <p:cNvSpPr>
            <a:spLocks noGrp="1"/>
          </p:cNvSpPr>
          <p:nvPr>
            <p:ph type="dt" sz="half" idx="2"/>
          </p:nvPr>
        </p:nvSpPr>
        <p:spPr>
          <a:xfrm>
            <a:off x="5873743" y="6155267"/>
            <a:ext cx="2474383" cy="365125"/>
          </a:xfrm>
          <a:prstGeom prst="rect">
            <a:avLst/>
          </a:prstGeom>
        </p:spPr>
        <p:txBody>
          <a:bodyPr vert="horz" lIns="91440" tIns="45720" rIns="91440" bIns="45720" rtlCol="0" anchor="ctr"/>
          <a:lstStyle>
            <a:lvl1pPr algn="r">
              <a:defRPr sz="1400" baseline="0">
                <a:solidFill>
                  <a:schemeClr val="tx1"/>
                </a:solidFill>
              </a:defRPr>
            </a:lvl1pPr>
          </a:lstStyle>
          <a:p>
            <a:fld id="{3D0BB221-354A-484A-903F-3F013EC2DF92}" type="datetime4">
              <a:rPr lang="en-US" smtClean="0"/>
              <a:t>July 28, 2022</a:t>
            </a:fld>
            <a:r>
              <a:rPr lang="en-CA"/>
              <a:t>     </a:t>
            </a:r>
            <a:r>
              <a:rPr lang="en-CA" dirty="0"/>
              <a:t>|</a:t>
            </a:r>
            <a:endParaRPr lang="en-US" dirty="0"/>
          </a:p>
        </p:txBody>
      </p:sp>
      <p:sp>
        <p:nvSpPr>
          <p:cNvPr id="11" name="Slide Number Placeholder 5"/>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tx1"/>
                </a:solidFill>
              </a:defRPr>
            </a:lvl1pPr>
          </a:lstStyle>
          <a:p>
            <a:fld id="{E9E0D846-2D6A-8643-B2BF-83884A821236}" type="slidenum">
              <a:rPr lang="en-US" smtClean="0"/>
              <a:pPr/>
              <a:t>‹#›</a:t>
            </a:fld>
            <a:endParaRPr lang="en-US" dirty="0"/>
          </a:p>
        </p:txBody>
      </p:sp>
    </p:spTree>
    <p:extLst>
      <p:ext uri="{BB962C8B-B14F-4D97-AF65-F5344CB8AC3E}">
        <p14:creationId xmlns:p14="http://schemas.microsoft.com/office/powerpoint/2010/main" val="82039100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Image Slide 1">
    <p:bg>
      <p:bgPr>
        <a:blipFill rotWithShape="1">
          <a:blip r:embed="rId2"/>
          <a:stretch>
            <a:fillRect/>
          </a:stretch>
        </a:blip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hasCustomPrompt="1"/>
          </p:nvPr>
        </p:nvSpPr>
        <p:spPr>
          <a:xfrm>
            <a:off x="-11152" y="-7340"/>
            <a:ext cx="9155151" cy="5726459"/>
          </a:xfrm>
          <a:custGeom>
            <a:avLst/>
            <a:gdLst>
              <a:gd name="connsiteX0" fmla="*/ 0 w 9144000"/>
              <a:gd name="connsiteY0" fmla="*/ 0 h 6858000"/>
              <a:gd name="connsiteX1" fmla="*/ 9144000 w 9144000"/>
              <a:gd name="connsiteY1" fmla="*/ 0 h 6858000"/>
              <a:gd name="connsiteX2" fmla="*/ 9144000 w 9144000"/>
              <a:gd name="connsiteY2" fmla="*/ 6858000 h 6858000"/>
              <a:gd name="connsiteX3" fmla="*/ 0 w 9144000"/>
              <a:gd name="connsiteY3" fmla="*/ 6858000 h 6858000"/>
              <a:gd name="connsiteX4" fmla="*/ 0 w 9144000"/>
              <a:gd name="connsiteY4" fmla="*/ 0 h 6858000"/>
              <a:gd name="connsiteX0" fmla="*/ 80010 w 9144000"/>
              <a:gd name="connsiteY0" fmla="*/ 80010 h 6858000"/>
              <a:gd name="connsiteX1" fmla="*/ 9144000 w 9144000"/>
              <a:gd name="connsiteY1" fmla="*/ 0 h 6858000"/>
              <a:gd name="connsiteX2" fmla="*/ 9144000 w 9144000"/>
              <a:gd name="connsiteY2" fmla="*/ 6858000 h 6858000"/>
              <a:gd name="connsiteX3" fmla="*/ 0 w 9144000"/>
              <a:gd name="connsiteY3" fmla="*/ 6858000 h 6858000"/>
              <a:gd name="connsiteX4" fmla="*/ 80010 w 9144000"/>
              <a:gd name="connsiteY4" fmla="*/ 80010 h 6858000"/>
              <a:gd name="connsiteX0" fmla="*/ 0 w 9144000"/>
              <a:gd name="connsiteY0" fmla="*/ 3810 h 6858000"/>
              <a:gd name="connsiteX1" fmla="*/ 9144000 w 9144000"/>
              <a:gd name="connsiteY1" fmla="*/ 0 h 6858000"/>
              <a:gd name="connsiteX2" fmla="*/ 9144000 w 9144000"/>
              <a:gd name="connsiteY2" fmla="*/ 6858000 h 6858000"/>
              <a:gd name="connsiteX3" fmla="*/ 0 w 9144000"/>
              <a:gd name="connsiteY3" fmla="*/ 6858000 h 6858000"/>
              <a:gd name="connsiteX4" fmla="*/ 0 w 9144000"/>
              <a:gd name="connsiteY4" fmla="*/ 3810 h 6858000"/>
              <a:gd name="connsiteX0" fmla="*/ 0 w 9144000"/>
              <a:gd name="connsiteY0" fmla="*/ 3810 h 6858000"/>
              <a:gd name="connsiteX1" fmla="*/ 9144000 w 9144000"/>
              <a:gd name="connsiteY1" fmla="*/ 0 h 6858000"/>
              <a:gd name="connsiteX2" fmla="*/ 9144000 w 9144000"/>
              <a:gd name="connsiteY2" fmla="*/ 6858000 h 6858000"/>
              <a:gd name="connsiteX3" fmla="*/ 0 w 9144000"/>
              <a:gd name="connsiteY3" fmla="*/ 6858000 h 6858000"/>
              <a:gd name="connsiteX4" fmla="*/ 0 w 9144000"/>
              <a:gd name="connsiteY4" fmla="*/ 3810 h 6858000"/>
              <a:gd name="connsiteX0" fmla="*/ 0 w 9144000"/>
              <a:gd name="connsiteY0" fmla="*/ 3810 h 6858000"/>
              <a:gd name="connsiteX1" fmla="*/ 9144000 w 9144000"/>
              <a:gd name="connsiteY1" fmla="*/ 0 h 6858000"/>
              <a:gd name="connsiteX2" fmla="*/ 9144000 w 9144000"/>
              <a:gd name="connsiteY2" fmla="*/ 6858000 h 6858000"/>
              <a:gd name="connsiteX3" fmla="*/ 0 w 9144000"/>
              <a:gd name="connsiteY3" fmla="*/ 6858000 h 6858000"/>
              <a:gd name="connsiteX4" fmla="*/ 0 w 9144000"/>
              <a:gd name="connsiteY4" fmla="*/ 3810 h 6858000"/>
              <a:gd name="connsiteX0" fmla="*/ 0 w 9155151"/>
              <a:gd name="connsiteY0" fmla="*/ 0 h 6865341"/>
              <a:gd name="connsiteX1" fmla="*/ 9155151 w 9155151"/>
              <a:gd name="connsiteY1" fmla="*/ 7341 h 6865341"/>
              <a:gd name="connsiteX2" fmla="*/ 9155151 w 9155151"/>
              <a:gd name="connsiteY2" fmla="*/ 6865341 h 6865341"/>
              <a:gd name="connsiteX3" fmla="*/ 11151 w 9155151"/>
              <a:gd name="connsiteY3" fmla="*/ 6865341 h 6865341"/>
              <a:gd name="connsiteX4" fmla="*/ 0 w 9155151"/>
              <a:gd name="connsiteY4" fmla="*/ 0 h 6865341"/>
              <a:gd name="connsiteX0" fmla="*/ 0 w 9155151"/>
              <a:gd name="connsiteY0" fmla="*/ 0 h 6865341"/>
              <a:gd name="connsiteX1" fmla="*/ 9155151 w 9155151"/>
              <a:gd name="connsiteY1" fmla="*/ 7341 h 6865341"/>
              <a:gd name="connsiteX2" fmla="*/ 9155151 w 9155151"/>
              <a:gd name="connsiteY2" fmla="*/ 6865341 h 6865341"/>
              <a:gd name="connsiteX3" fmla="*/ 11151 w 9155151"/>
              <a:gd name="connsiteY3" fmla="*/ 6865341 h 6865341"/>
              <a:gd name="connsiteX4" fmla="*/ 0 w 9155151"/>
              <a:gd name="connsiteY4" fmla="*/ 0 h 68653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5151" h="6865341">
                <a:moveTo>
                  <a:pt x="0" y="0"/>
                </a:moveTo>
                <a:lnTo>
                  <a:pt x="9155151" y="7341"/>
                </a:lnTo>
                <a:lnTo>
                  <a:pt x="9155151" y="6865341"/>
                </a:lnTo>
                <a:lnTo>
                  <a:pt x="11151" y="6865341"/>
                </a:lnTo>
                <a:lnTo>
                  <a:pt x="0" y="0"/>
                </a:lnTo>
                <a:close/>
              </a:path>
            </a:pathLst>
          </a:custGeom>
          <a:solidFill>
            <a:schemeClr val="bg1">
              <a:lumMod val="85000"/>
            </a:schemeClr>
          </a:solidFill>
        </p:spPr>
        <p:txBody>
          <a:bodyPr vert="horz" anchor="ctr"/>
          <a:lstStyle>
            <a:lvl1pPr algn="ctr">
              <a:buNone/>
              <a:defRPr sz="1500" b="0" i="0" baseline="0">
                <a:solidFill>
                  <a:srgbClr val="646464"/>
                </a:solidFill>
                <a:latin typeface="+mn-lt"/>
                <a:cs typeface="DIN Offc Pro"/>
              </a:defRPr>
            </a:lvl1pPr>
          </a:lstStyle>
          <a:p>
            <a:r>
              <a:rPr lang="en-US" dirty="0"/>
              <a:t>Click icon to                 place image</a:t>
            </a:r>
          </a:p>
        </p:txBody>
      </p:sp>
      <p:sp>
        <p:nvSpPr>
          <p:cNvPr id="8" name="Date Placeholder 4"/>
          <p:cNvSpPr>
            <a:spLocks noGrp="1"/>
          </p:cNvSpPr>
          <p:nvPr>
            <p:ph type="dt" sz="half" idx="2"/>
          </p:nvPr>
        </p:nvSpPr>
        <p:spPr>
          <a:xfrm>
            <a:off x="5725577" y="6155267"/>
            <a:ext cx="2622549" cy="365125"/>
          </a:xfrm>
          <a:prstGeom prst="rect">
            <a:avLst/>
          </a:prstGeom>
        </p:spPr>
        <p:txBody>
          <a:bodyPr vert="horz" lIns="91440" tIns="45720" rIns="91440" bIns="45720" rtlCol="0" anchor="ctr"/>
          <a:lstStyle>
            <a:lvl1pPr algn="r">
              <a:defRPr sz="1400" baseline="0">
                <a:solidFill>
                  <a:schemeClr val="tx1"/>
                </a:solidFill>
              </a:defRPr>
            </a:lvl1pPr>
          </a:lstStyle>
          <a:p>
            <a:fld id="{C16F859B-D459-498F-A8B6-46F0A2E32664}" type="datetime4">
              <a:rPr lang="en-US" smtClean="0"/>
              <a:t>July 28, 2022</a:t>
            </a:fld>
            <a:r>
              <a:rPr lang="en-CA"/>
              <a:t>     </a:t>
            </a:r>
            <a:r>
              <a:rPr lang="en-CA" dirty="0"/>
              <a:t>|</a:t>
            </a:r>
            <a:endParaRPr lang="en-US" dirty="0"/>
          </a:p>
        </p:txBody>
      </p:sp>
      <p:sp>
        <p:nvSpPr>
          <p:cNvPr id="11" name="Slide Number Placeholder 5"/>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tx1"/>
                </a:solidFill>
              </a:defRPr>
            </a:lvl1pPr>
          </a:lstStyle>
          <a:p>
            <a:fld id="{E9E0D846-2D6A-8643-B2BF-83884A821236}" type="slidenum">
              <a:rPr lang="en-US" smtClean="0"/>
              <a:pPr/>
              <a:t>‹#›</a:t>
            </a:fld>
            <a:endParaRPr lang="en-US" dirty="0"/>
          </a:p>
        </p:txBody>
      </p:sp>
    </p:spTree>
    <p:extLst>
      <p:ext uri="{BB962C8B-B14F-4D97-AF65-F5344CB8AC3E}">
        <p14:creationId xmlns:p14="http://schemas.microsoft.com/office/powerpoint/2010/main" val="371087927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Image Slide 2">
    <p:bg>
      <p:bgPr>
        <a:blipFill rotWithShape="1">
          <a:blip r:embed="rId2"/>
          <a:stretch>
            <a:fillRect/>
          </a:stretch>
        </a:blipFill>
        <a:effectLst/>
      </p:bgPr>
    </p:bg>
    <p:spTree>
      <p:nvGrpSpPr>
        <p:cNvPr id="1" name=""/>
        <p:cNvGrpSpPr/>
        <p:nvPr/>
      </p:nvGrpSpPr>
      <p:grpSpPr>
        <a:xfrm>
          <a:off x="0" y="0"/>
          <a:ext cx="0" cy="0"/>
          <a:chOff x="0" y="0"/>
          <a:chExt cx="0" cy="0"/>
        </a:xfrm>
      </p:grpSpPr>
      <p:sp>
        <p:nvSpPr>
          <p:cNvPr id="9" name="Picture Placeholder 5"/>
          <p:cNvSpPr>
            <a:spLocks noGrp="1"/>
          </p:cNvSpPr>
          <p:nvPr>
            <p:ph type="pic" sz="quarter" idx="17" hasCustomPrompt="1"/>
          </p:nvPr>
        </p:nvSpPr>
        <p:spPr>
          <a:xfrm>
            <a:off x="2897109" y="845779"/>
            <a:ext cx="6246892" cy="6012221"/>
          </a:xfrm>
          <a:solidFill>
            <a:schemeClr val="bg1">
              <a:lumMod val="85000"/>
            </a:schemeClr>
          </a:solidFill>
        </p:spPr>
        <p:txBody>
          <a:bodyPr anchor="ctr" anchorCtr="1">
            <a:normAutofit/>
          </a:bodyPr>
          <a:lstStyle>
            <a:lvl1pPr marL="0" indent="0" algn="ctr">
              <a:buNone/>
              <a:defRPr sz="1500" baseline="0"/>
            </a:lvl1pPr>
          </a:lstStyle>
          <a:p>
            <a:r>
              <a:rPr lang="en-US" dirty="0"/>
              <a:t>Click icon to             place image</a:t>
            </a:r>
          </a:p>
        </p:txBody>
      </p:sp>
      <p:sp>
        <p:nvSpPr>
          <p:cNvPr id="8" name="Picture Placeholder 5"/>
          <p:cNvSpPr>
            <a:spLocks noGrp="1"/>
          </p:cNvSpPr>
          <p:nvPr>
            <p:ph type="pic" sz="quarter" idx="16" hasCustomPrompt="1"/>
          </p:nvPr>
        </p:nvSpPr>
        <p:spPr>
          <a:xfrm>
            <a:off x="1" y="0"/>
            <a:ext cx="3512247" cy="5488880"/>
          </a:xfrm>
          <a:solidFill>
            <a:schemeClr val="bg1">
              <a:lumMod val="85000"/>
            </a:schemeClr>
          </a:solidFill>
        </p:spPr>
        <p:txBody>
          <a:bodyPr anchor="ctr" anchorCtr="1">
            <a:normAutofit/>
          </a:bodyPr>
          <a:lstStyle>
            <a:lvl1pPr marL="0" indent="0" algn="ctr">
              <a:buNone/>
              <a:defRPr sz="1500" baseline="0"/>
            </a:lvl1pPr>
          </a:lstStyle>
          <a:p>
            <a:r>
              <a:rPr lang="en-US" dirty="0"/>
              <a:t>Click icon to             place image</a:t>
            </a:r>
          </a:p>
        </p:txBody>
      </p:sp>
      <p:sp>
        <p:nvSpPr>
          <p:cNvPr id="3" name="TextBox 2"/>
          <p:cNvSpPr txBox="1"/>
          <p:nvPr userDrawn="1"/>
        </p:nvSpPr>
        <p:spPr>
          <a:xfrm>
            <a:off x="10515600" y="5909733"/>
            <a:ext cx="184666" cy="369332"/>
          </a:xfrm>
          <a:prstGeom prst="rect">
            <a:avLst/>
          </a:prstGeom>
          <a:noFill/>
        </p:spPr>
        <p:txBody>
          <a:bodyPr wrap="none" rtlCol="0">
            <a:spAutoFit/>
          </a:bodyPr>
          <a:lstStyle/>
          <a:p>
            <a:endParaRPr lang="en-US" dirty="0"/>
          </a:p>
        </p:txBody>
      </p:sp>
      <p:sp>
        <p:nvSpPr>
          <p:cNvPr id="12" name="Date Placeholder 4"/>
          <p:cNvSpPr>
            <a:spLocks noGrp="1"/>
          </p:cNvSpPr>
          <p:nvPr>
            <p:ph type="dt" sz="half" idx="2"/>
          </p:nvPr>
        </p:nvSpPr>
        <p:spPr>
          <a:xfrm>
            <a:off x="6021910" y="6155267"/>
            <a:ext cx="2326216" cy="365125"/>
          </a:xfrm>
          <a:prstGeom prst="rect">
            <a:avLst/>
          </a:prstGeom>
        </p:spPr>
        <p:txBody>
          <a:bodyPr vert="horz" lIns="91440" tIns="45720" rIns="91440" bIns="45720" rtlCol="0" anchor="ctr"/>
          <a:lstStyle>
            <a:lvl1pPr algn="r">
              <a:defRPr sz="1400" baseline="0">
                <a:solidFill>
                  <a:schemeClr val="tx1"/>
                </a:solidFill>
              </a:defRPr>
            </a:lvl1pPr>
          </a:lstStyle>
          <a:p>
            <a:fld id="{7CAF51A4-9E3F-43A3-A9B5-095BCD2248C4}" type="datetime4">
              <a:rPr lang="en-US" smtClean="0"/>
              <a:t>July 28, 2022</a:t>
            </a:fld>
            <a:r>
              <a:rPr lang="en-CA"/>
              <a:t>     </a:t>
            </a:r>
            <a:r>
              <a:rPr lang="en-CA" dirty="0"/>
              <a:t>|</a:t>
            </a:r>
            <a:endParaRPr lang="en-US" dirty="0"/>
          </a:p>
        </p:txBody>
      </p:sp>
      <p:sp>
        <p:nvSpPr>
          <p:cNvPr id="13" name="Slide Number Placeholder 5"/>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tx1"/>
                </a:solidFill>
              </a:defRPr>
            </a:lvl1pPr>
          </a:lstStyle>
          <a:p>
            <a:fld id="{E9E0D846-2D6A-8643-B2BF-83884A821236}" type="slidenum">
              <a:rPr lang="en-US" smtClean="0"/>
              <a:pPr/>
              <a:t>‹#›</a:t>
            </a:fld>
            <a:endParaRPr lang="en-US" dirty="0"/>
          </a:p>
        </p:txBody>
      </p:sp>
    </p:spTree>
    <p:extLst>
      <p:ext uri="{BB962C8B-B14F-4D97-AF65-F5344CB8AC3E}">
        <p14:creationId xmlns:p14="http://schemas.microsoft.com/office/powerpoint/2010/main" val="150580918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Image Slide 3">
    <p:bg>
      <p:bgPr>
        <a:blipFill rotWithShape="1">
          <a:blip r:embed="rId2"/>
          <a:stretch>
            <a:fillRect/>
          </a:stretch>
        </a:blipFill>
        <a:effectLst/>
      </p:bgPr>
    </p:bg>
    <p:spTree>
      <p:nvGrpSpPr>
        <p:cNvPr id="1" name=""/>
        <p:cNvGrpSpPr/>
        <p:nvPr/>
      </p:nvGrpSpPr>
      <p:grpSpPr>
        <a:xfrm>
          <a:off x="0" y="0"/>
          <a:ext cx="0" cy="0"/>
          <a:chOff x="0" y="0"/>
          <a:chExt cx="0" cy="0"/>
        </a:xfrm>
      </p:grpSpPr>
      <p:sp>
        <p:nvSpPr>
          <p:cNvPr id="10" name="Picture Placeholder 5"/>
          <p:cNvSpPr>
            <a:spLocks noGrp="1"/>
          </p:cNvSpPr>
          <p:nvPr>
            <p:ph type="pic" sz="quarter" idx="16" hasCustomPrompt="1"/>
          </p:nvPr>
        </p:nvSpPr>
        <p:spPr>
          <a:xfrm>
            <a:off x="1" y="0"/>
            <a:ext cx="5923198" cy="5627857"/>
          </a:xfrm>
          <a:solidFill>
            <a:schemeClr val="bg1">
              <a:lumMod val="85000"/>
            </a:schemeClr>
          </a:solidFill>
        </p:spPr>
        <p:txBody>
          <a:bodyPr anchor="ctr" anchorCtr="1">
            <a:normAutofit/>
          </a:bodyPr>
          <a:lstStyle>
            <a:lvl1pPr marL="0" indent="0" algn="ctr">
              <a:buNone/>
              <a:defRPr sz="1500" baseline="0"/>
            </a:lvl1pPr>
          </a:lstStyle>
          <a:p>
            <a:r>
              <a:rPr lang="en-US" dirty="0"/>
              <a:t>Click icon to             place image</a:t>
            </a:r>
          </a:p>
        </p:txBody>
      </p:sp>
      <p:sp>
        <p:nvSpPr>
          <p:cNvPr id="9" name="Picture Placeholder 5"/>
          <p:cNvSpPr>
            <a:spLocks noGrp="1"/>
          </p:cNvSpPr>
          <p:nvPr>
            <p:ph type="pic" sz="quarter" idx="15" hasCustomPrompt="1"/>
          </p:nvPr>
        </p:nvSpPr>
        <p:spPr>
          <a:xfrm>
            <a:off x="4921116" y="0"/>
            <a:ext cx="4222883" cy="2906899"/>
          </a:xfrm>
          <a:solidFill>
            <a:schemeClr val="bg1">
              <a:lumMod val="85000"/>
            </a:schemeClr>
          </a:solidFill>
        </p:spPr>
        <p:txBody>
          <a:bodyPr anchor="ctr" anchorCtr="1">
            <a:normAutofit/>
          </a:bodyPr>
          <a:lstStyle>
            <a:lvl1pPr marL="0" indent="0" algn="ctr">
              <a:buNone/>
              <a:defRPr sz="1500" baseline="0"/>
            </a:lvl1pPr>
          </a:lstStyle>
          <a:p>
            <a:r>
              <a:rPr lang="en-US" dirty="0"/>
              <a:t>Click icon to             place image</a:t>
            </a:r>
          </a:p>
        </p:txBody>
      </p:sp>
      <p:sp>
        <p:nvSpPr>
          <p:cNvPr id="12" name="Picture Placeholder 5"/>
          <p:cNvSpPr>
            <a:spLocks noGrp="1"/>
          </p:cNvSpPr>
          <p:nvPr>
            <p:ph type="pic" sz="quarter" idx="17" hasCustomPrompt="1"/>
          </p:nvPr>
        </p:nvSpPr>
        <p:spPr>
          <a:xfrm>
            <a:off x="4038093" y="3214455"/>
            <a:ext cx="5105905" cy="3643545"/>
          </a:xfrm>
          <a:solidFill>
            <a:schemeClr val="bg1">
              <a:lumMod val="85000"/>
            </a:schemeClr>
          </a:solidFill>
        </p:spPr>
        <p:txBody>
          <a:bodyPr anchor="ctr" anchorCtr="1">
            <a:normAutofit/>
          </a:bodyPr>
          <a:lstStyle>
            <a:lvl1pPr marL="0" indent="0" algn="ctr">
              <a:buNone/>
              <a:defRPr sz="1500" baseline="0"/>
            </a:lvl1pPr>
          </a:lstStyle>
          <a:p>
            <a:r>
              <a:rPr lang="en-US" dirty="0"/>
              <a:t>Click icon to             place image</a:t>
            </a:r>
          </a:p>
        </p:txBody>
      </p:sp>
      <p:sp>
        <p:nvSpPr>
          <p:cNvPr id="8" name="Date Placeholder 4"/>
          <p:cNvSpPr>
            <a:spLocks noGrp="1"/>
          </p:cNvSpPr>
          <p:nvPr>
            <p:ph type="dt" sz="half" idx="2"/>
          </p:nvPr>
        </p:nvSpPr>
        <p:spPr>
          <a:xfrm>
            <a:off x="6043077" y="6155267"/>
            <a:ext cx="2305049" cy="365125"/>
          </a:xfrm>
          <a:prstGeom prst="rect">
            <a:avLst/>
          </a:prstGeom>
        </p:spPr>
        <p:txBody>
          <a:bodyPr vert="horz" lIns="91440" tIns="45720" rIns="91440" bIns="45720" rtlCol="0" anchor="ctr"/>
          <a:lstStyle>
            <a:lvl1pPr algn="r">
              <a:defRPr sz="1400" baseline="0">
                <a:solidFill>
                  <a:schemeClr val="tx1"/>
                </a:solidFill>
              </a:defRPr>
            </a:lvl1pPr>
          </a:lstStyle>
          <a:p>
            <a:fld id="{BB508BD7-8B53-4CE3-A3FA-0E10F2E34F65}" type="datetime4">
              <a:rPr lang="en-US" smtClean="0"/>
              <a:t>July 28, 2022</a:t>
            </a:fld>
            <a:r>
              <a:rPr lang="en-CA"/>
              <a:t>     </a:t>
            </a:r>
            <a:r>
              <a:rPr lang="en-CA" dirty="0"/>
              <a:t>|</a:t>
            </a:r>
            <a:endParaRPr lang="en-US" dirty="0"/>
          </a:p>
        </p:txBody>
      </p:sp>
      <p:sp>
        <p:nvSpPr>
          <p:cNvPr id="15" name="Slide Number Placeholder 5"/>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tx1"/>
                </a:solidFill>
              </a:defRPr>
            </a:lvl1pPr>
          </a:lstStyle>
          <a:p>
            <a:fld id="{E9E0D846-2D6A-8643-B2BF-83884A821236}" type="slidenum">
              <a:rPr lang="en-US" smtClean="0"/>
              <a:pPr/>
              <a:t>‹#›</a:t>
            </a:fld>
            <a:endParaRPr lang="en-US" dirty="0"/>
          </a:p>
        </p:txBody>
      </p:sp>
    </p:spTree>
    <p:extLst>
      <p:ext uri="{BB962C8B-B14F-4D97-AF65-F5344CB8AC3E}">
        <p14:creationId xmlns:p14="http://schemas.microsoft.com/office/powerpoint/2010/main" val="262299626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Quote/Section slide 1">
    <p:bg>
      <p:bgPr>
        <a:blipFill rotWithShape="1">
          <a:blip r:embed="rId2"/>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473264" y="719668"/>
            <a:ext cx="8103469" cy="5145816"/>
          </a:xfrm>
        </p:spPr>
        <p:txBody>
          <a:bodyPr wrap="square" anchor="t">
            <a:noAutofit/>
          </a:bodyPr>
          <a:lstStyle>
            <a:lvl1pPr indent="0" algn="l">
              <a:lnSpc>
                <a:spcPts val="6800"/>
              </a:lnSpc>
              <a:spcAft>
                <a:spcPts val="0"/>
              </a:spcAft>
              <a:defRPr sz="6500" b="1" cap="none" spc="0" baseline="0">
                <a:solidFill>
                  <a:schemeClr val="tx1"/>
                </a:solidFill>
              </a:defRPr>
            </a:lvl1pPr>
          </a:lstStyle>
          <a:p>
            <a:r>
              <a:rPr lang="en-US" dirty="0"/>
              <a:t>Click to add quote or section start</a:t>
            </a:r>
            <a:endParaRPr lang="en-CA" dirty="0"/>
          </a:p>
        </p:txBody>
      </p:sp>
      <p:sp>
        <p:nvSpPr>
          <p:cNvPr id="3" name="Date Placeholder 4">
            <a:extLst>
              <a:ext uri="{FF2B5EF4-FFF2-40B4-BE49-F238E27FC236}">
                <a16:creationId xmlns:a16="http://schemas.microsoft.com/office/drawing/2014/main" id="{D7BCC4F1-CC22-409C-98A9-A75F084CE06F}"/>
              </a:ext>
            </a:extLst>
          </p:cNvPr>
          <p:cNvSpPr>
            <a:spLocks noGrp="1"/>
          </p:cNvSpPr>
          <p:nvPr>
            <p:ph type="dt" sz="half" idx="2"/>
          </p:nvPr>
        </p:nvSpPr>
        <p:spPr>
          <a:xfrm>
            <a:off x="6043077" y="6155267"/>
            <a:ext cx="2305049" cy="365125"/>
          </a:xfrm>
          <a:prstGeom prst="rect">
            <a:avLst/>
          </a:prstGeom>
        </p:spPr>
        <p:txBody>
          <a:bodyPr vert="horz" lIns="91440" tIns="45720" rIns="91440" bIns="45720" rtlCol="0" anchor="ctr"/>
          <a:lstStyle>
            <a:lvl1pPr algn="r">
              <a:defRPr sz="1400" baseline="0">
                <a:solidFill>
                  <a:schemeClr val="tx1"/>
                </a:solidFill>
              </a:defRPr>
            </a:lvl1pPr>
          </a:lstStyle>
          <a:p>
            <a:fld id="{A87E2521-8D4C-43D8-8050-E9383E9BB2E8}" type="datetime4">
              <a:rPr lang="en-US" smtClean="0"/>
              <a:t>July 28, 2022</a:t>
            </a:fld>
            <a:r>
              <a:rPr lang="en-CA"/>
              <a:t>     </a:t>
            </a:r>
            <a:r>
              <a:rPr lang="en-CA" dirty="0"/>
              <a:t>|</a:t>
            </a:r>
            <a:endParaRPr lang="en-US" dirty="0"/>
          </a:p>
        </p:txBody>
      </p:sp>
      <p:sp>
        <p:nvSpPr>
          <p:cNvPr id="5" name="Slide Number Placeholder 5">
            <a:extLst>
              <a:ext uri="{FF2B5EF4-FFF2-40B4-BE49-F238E27FC236}">
                <a16:creationId xmlns:a16="http://schemas.microsoft.com/office/drawing/2014/main" id="{06E18C63-3011-475B-8262-12F4E424E13D}"/>
              </a:ext>
            </a:extLst>
          </p:cNvPr>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tx1"/>
                </a:solidFill>
              </a:defRPr>
            </a:lvl1pPr>
          </a:lstStyle>
          <a:p>
            <a:fld id="{E9E0D846-2D6A-8643-B2BF-83884A821236}" type="slidenum">
              <a:rPr lang="en-US" smtClean="0"/>
              <a:pPr/>
              <a:t>‹#›</a:t>
            </a:fld>
            <a:endParaRPr lang="en-US" dirty="0"/>
          </a:p>
        </p:txBody>
      </p:sp>
    </p:spTree>
    <p:extLst>
      <p:ext uri="{BB962C8B-B14F-4D97-AF65-F5344CB8AC3E}">
        <p14:creationId xmlns:p14="http://schemas.microsoft.com/office/powerpoint/2010/main" val="68695826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Quote/Section slide 3">
    <p:bg>
      <p:bgPr>
        <a:blipFill rotWithShape="1">
          <a:blip r:embed="rId2"/>
          <a:stretch>
            <a:fillRect/>
          </a:stretch>
        </a:blipFill>
        <a:effectLst/>
      </p:bgPr>
    </p:bg>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473264" y="719668"/>
            <a:ext cx="8103469" cy="5145816"/>
          </a:xfrm>
        </p:spPr>
        <p:txBody>
          <a:bodyPr wrap="square" anchor="t">
            <a:noAutofit/>
          </a:bodyPr>
          <a:lstStyle>
            <a:lvl1pPr indent="0" algn="l">
              <a:lnSpc>
                <a:spcPts val="6800"/>
              </a:lnSpc>
              <a:spcAft>
                <a:spcPts val="0"/>
              </a:spcAft>
              <a:defRPr sz="6500" b="1" cap="none" spc="0" baseline="0">
                <a:solidFill>
                  <a:schemeClr val="bg1"/>
                </a:solidFill>
              </a:defRPr>
            </a:lvl1pPr>
          </a:lstStyle>
          <a:p>
            <a:r>
              <a:rPr lang="en-US" dirty="0"/>
              <a:t>Click to add quote or section start</a:t>
            </a:r>
            <a:endParaRPr lang="en-CA" dirty="0"/>
          </a:p>
        </p:txBody>
      </p:sp>
      <p:sp>
        <p:nvSpPr>
          <p:cNvPr id="4" name="Date Placeholder 4">
            <a:extLst>
              <a:ext uri="{FF2B5EF4-FFF2-40B4-BE49-F238E27FC236}">
                <a16:creationId xmlns:a16="http://schemas.microsoft.com/office/drawing/2014/main" id="{C3E29EF0-C0D0-4973-9147-4ED9508C1165}"/>
              </a:ext>
            </a:extLst>
          </p:cNvPr>
          <p:cNvSpPr>
            <a:spLocks noGrp="1"/>
          </p:cNvSpPr>
          <p:nvPr>
            <p:ph type="dt" sz="half" idx="2"/>
          </p:nvPr>
        </p:nvSpPr>
        <p:spPr>
          <a:xfrm>
            <a:off x="6043077" y="6155267"/>
            <a:ext cx="2305049" cy="365125"/>
          </a:xfrm>
          <a:prstGeom prst="rect">
            <a:avLst/>
          </a:prstGeom>
        </p:spPr>
        <p:txBody>
          <a:bodyPr vert="horz" lIns="91440" tIns="45720" rIns="91440" bIns="45720" rtlCol="0" anchor="ctr"/>
          <a:lstStyle>
            <a:lvl1pPr algn="r">
              <a:defRPr sz="1400" baseline="0">
                <a:solidFill>
                  <a:schemeClr val="tx1"/>
                </a:solidFill>
              </a:defRPr>
            </a:lvl1pPr>
          </a:lstStyle>
          <a:p>
            <a:fld id="{D4AEE69C-DD59-4C49-AB9C-4AC5CAC95A94}" type="datetime4">
              <a:rPr lang="en-US" smtClean="0"/>
              <a:pPr/>
              <a:t>July 28, 2022</a:t>
            </a:fld>
            <a:r>
              <a:rPr lang="en-CA"/>
              <a:t>     |</a:t>
            </a:r>
            <a:endParaRPr lang="en-US" dirty="0"/>
          </a:p>
        </p:txBody>
      </p:sp>
      <p:sp>
        <p:nvSpPr>
          <p:cNvPr id="5" name="Slide Number Placeholder 5">
            <a:extLst>
              <a:ext uri="{FF2B5EF4-FFF2-40B4-BE49-F238E27FC236}">
                <a16:creationId xmlns:a16="http://schemas.microsoft.com/office/drawing/2014/main" id="{66AF7EDB-4664-4AC1-B985-01E6B30AEE27}"/>
              </a:ext>
            </a:extLst>
          </p:cNvPr>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tx1"/>
                </a:solidFill>
              </a:defRPr>
            </a:lvl1pPr>
          </a:lstStyle>
          <a:p>
            <a:fld id="{E9E0D846-2D6A-8643-B2BF-83884A821236}" type="slidenum">
              <a:rPr lang="en-US" smtClean="0"/>
              <a:pPr/>
              <a:t>‹#›</a:t>
            </a:fld>
            <a:endParaRPr lang="en-US" dirty="0"/>
          </a:p>
        </p:txBody>
      </p:sp>
    </p:spTree>
    <p:extLst>
      <p:ext uri="{BB962C8B-B14F-4D97-AF65-F5344CB8AC3E}">
        <p14:creationId xmlns:p14="http://schemas.microsoft.com/office/powerpoint/2010/main" val="68695826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1_Quote/Section slid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473264" y="719668"/>
            <a:ext cx="8103469" cy="1711475"/>
          </a:xfrm>
        </p:spPr>
        <p:txBody>
          <a:bodyPr wrap="square" anchor="t">
            <a:noAutofit/>
          </a:bodyPr>
          <a:lstStyle>
            <a:lvl1pPr indent="0" algn="l">
              <a:lnSpc>
                <a:spcPts val="6800"/>
              </a:lnSpc>
              <a:spcAft>
                <a:spcPts val="0"/>
              </a:spcAft>
              <a:defRPr sz="6500" b="1" cap="none" spc="0" baseline="0">
                <a:solidFill>
                  <a:schemeClr val="bg1"/>
                </a:solidFill>
              </a:defRPr>
            </a:lvl1pPr>
          </a:lstStyle>
          <a:p>
            <a:r>
              <a:rPr lang="en-US" dirty="0"/>
              <a:t>Click to add quote or section start</a:t>
            </a:r>
            <a:endParaRPr lang="en-CA" dirty="0"/>
          </a:p>
        </p:txBody>
      </p:sp>
      <p:sp>
        <p:nvSpPr>
          <p:cNvPr id="4" name="Date Placeholder 4">
            <a:extLst>
              <a:ext uri="{FF2B5EF4-FFF2-40B4-BE49-F238E27FC236}">
                <a16:creationId xmlns:a16="http://schemas.microsoft.com/office/drawing/2014/main" id="{5125D806-AFBC-4C80-A00C-194EC173CC84}"/>
              </a:ext>
            </a:extLst>
          </p:cNvPr>
          <p:cNvSpPr>
            <a:spLocks noGrp="1"/>
          </p:cNvSpPr>
          <p:nvPr>
            <p:ph type="dt" sz="half" idx="2"/>
          </p:nvPr>
        </p:nvSpPr>
        <p:spPr>
          <a:xfrm>
            <a:off x="6043077" y="6155267"/>
            <a:ext cx="2305049" cy="365125"/>
          </a:xfrm>
          <a:prstGeom prst="rect">
            <a:avLst/>
          </a:prstGeom>
        </p:spPr>
        <p:txBody>
          <a:bodyPr vert="horz" lIns="91440" tIns="45720" rIns="91440" bIns="45720" rtlCol="0" anchor="ctr"/>
          <a:lstStyle>
            <a:lvl1pPr algn="r">
              <a:defRPr sz="1400" baseline="0">
                <a:solidFill>
                  <a:schemeClr val="tx1"/>
                </a:solidFill>
              </a:defRPr>
            </a:lvl1pPr>
          </a:lstStyle>
          <a:p>
            <a:fld id="{6CD0797B-E785-42B9-8E26-0DD9535302B8}" type="datetime4">
              <a:rPr lang="en-US" smtClean="0"/>
              <a:pPr/>
              <a:t>July 28, 2022</a:t>
            </a:fld>
            <a:r>
              <a:rPr lang="en-CA"/>
              <a:t>     |</a:t>
            </a:r>
            <a:endParaRPr lang="en-US" dirty="0"/>
          </a:p>
        </p:txBody>
      </p:sp>
      <p:sp>
        <p:nvSpPr>
          <p:cNvPr id="5" name="Slide Number Placeholder 5">
            <a:extLst>
              <a:ext uri="{FF2B5EF4-FFF2-40B4-BE49-F238E27FC236}">
                <a16:creationId xmlns:a16="http://schemas.microsoft.com/office/drawing/2014/main" id="{EC8BC27F-BC0F-4324-A43D-0000BBBC4EC0}"/>
              </a:ext>
            </a:extLst>
          </p:cNvPr>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tx1"/>
                </a:solidFill>
              </a:defRPr>
            </a:lvl1pPr>
          </a:lstStyle>
          <a:p>
            <a:fld id="{E9E0D846-2D6A-8643-B2BF-83884A821236}"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711803" y="588362"/>
            <a:ext cx="7117676" cy="2988919"/>
          </a:xfrm>
        </p:spPr>
        <p:txBody>
          <a:bodyPr>
            <a:noAutofit/>
          </a:bodyPr>
          <a:lstStyle>
            <a:lvl1pPr indent="0">
              <a:lnSpc>
                <a:spcPts val="5100"/>
              </a:lnSpc>
              <a:defRPr sz="4800" cap="none" baseline="0">
                <a:solidFill>
                  <a:schemeClr val="bg1"/>
                </a:solidFill>
              </a:defRPr>
            </a:lvl1pPr>
          </a:lstStyle>
          <a:p>
            <a:r>
              <a:rPr lang="en-US" dirty="0"/>
              <a:t>Click to add the document title</a:t>
            </a:r>
            <a:endParaRPr lang="en-CA" dirty="0"/>
          </a:p>
        </p:txBody>
      </p:sp>
      <p:sp>
        <p:nvSpPr>
          <p:cNvPr id="5" name="Subtitle 2"/>
          <p:cNvSpPr>
            <a:spLocks noGrp="1"/>
          </p:cNvSpPr>
          <p:nvPr>
            <p:ph type="subTitle" idx="1" hasCustomPrompt="1"/>
          </p:nvPr>
        </p:nvSpPr>
        <p:spPr bwMode="gray">
          <a:xfrm>
            <a:off x="711803" y="3584814"/>
            <a:ext cx="7117676" cy="1151416"/>
          </a:xfrm>
        </p:spPr>
        <p:txBody>
          <a:bodyPr anchor="b" anchorCtr="0">
            <a:noAutofit/>
          </a:bodyPr>
          <a:lstStyle>
            <a:lvl1pPr marL="0" indent="0" algn="l">
              <a:lnSpc>
                <a:spcPct val="90000"/>
              </a:lnSpc>
              <a:spcBef>
                <a:spcPts val="0"/>
              </a:spcBef>
              <a:buNone/>
              <a:defRPr sz="3200" cap="none" baseline="0">
                <a:solidFill>
                  <a:schemeClr val="bg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endParaRPr lang="en-CA" dirty="0"/>
          </a:p>
        </p:txBody>
      </p:sp>
    </p:spTree>
    <p:extLst>
      <p:ext uri="{BB962C8B-B14F-4D97-AF65-F5344CB8AC3E}">
        <p14:creationId xmlns:p14="http://schemas.microsoft.com/office/powerpoint/2010/main" val="88584326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2_Quote/Section slid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473264" y="719668"/>
            <a:ext cx="8103469" cy="1711475"/>
          </a:xfrm>
        </p:spPr>
        <p:txBody>
          <a:bodyPr wrap="square" anchor="t">
            <a:noAutofit/>
          </a:bodyPr>
          <a:lstStyle>
            <a:lvl1pPr indent="0" algn="l">
              <a:lnSpc>
                <a:spcPts val="6800"/>
              </a:lnSpc>
              <a:spcAft>
                <a:spcPts val="0"/>
              </a:spcAft>
              <a:defRPr sz="6500" b="1" cap="none" spc="0" baseline="0">
                <a:solidFill>
                  <a:schemeClr val="bg1"/>
                </a:solidFill>
              </a:defRPr>
            </a:lvl1pPr>
          </a:lstStyle>
          <a:p>
            <a:r>
              <a:rPr lang="en-US" dirty="0"/>
              <a:t>Click to add quote or section start</a:t>
            </a:r>
            <a:endParaRPr lang="en-CA" dirty="0"/>
          </a:p>
        </p:txBody>
      </p:sp>
      <p:sp>
        <p:nvSpPr>
          <p:cNvPr id="4" name="Date Placeholder 4">
            <a:extLst>
              <a:ext uri="{FF2B5EF4-FFF2-40B4-BE49-F238E27FC236}">
                <a16:creationId xmlns:a16="http://schemas.microsoft.com/office/drawing/2014/main" id="{6A27DA5A-D0E8-4588-97B4-FE0384038C5F}"/>
              </a:ext>
            </a:extLst>
          </p:cNvPr>
          <p:cNvSpPr>
            <a:spLocks noGrp="1"/>
          </p:cNvSpPr>
          <p:nvPr>
            <p:ph type="dt" sz="half" idx="2"/>
          </p:nvPr>
        </p:nvSpPr>
        <p:spPr>
          <a:xfrm>
            <a:off x="6043077" y="6155267"/>
            <a:ext cx="2305049" cy="365125"/>
          </a:xfrm>
          <a:prstGeom prst="rect">
            <a:avLst/>
          </a:prstGeom>
        </p:spPr>
        <p:txBody>
          <a:bodyPr vert="horz" lIns="91440" tIns="45720" rIns="91440" bIns="45720" rtlCol="0" anchor="ctr"/>
          <a:lstStyle>
            <a:lvl1pPr algn="r">
              <a:defRPr sz="1400" baseline="0">
                <a:solidFill>
                  <a:schemeClr val="bg1"/>
                </a:solidFill>
              </a:defRPr>
            </a:lvl1pPr>
          </a:lstStyle>
          <a:p>
            <a:fld id="{FBFEF9DD-5E9E-4AEE-83E3-8A85EDB2E09D}" type="datetime4">
              <a:rPr lang="en-US" smtClean="0"/>
              <a:t>July 28, 2022</a:t>
            </a:fld>
            <a:r>
              <a:rPr lang="en-CA"/>
              <a:t>     |</a:t>
            </a:r>
            <a:endParaRPr lang="en-US" dirty="0"/>
          </a:p>
        </p:txBody>
      </p:sp>
      <p:sp>
        <p:nvSpPr>
          <p:cNvPr id="5" name="Slide Number Placeholder 5">
            <a:extLst>
              <a:ext uri="{FF2B5EF4-FFF2-40B4-BE49-F238E27FC236}">
                <a16:creationId xmlns:a16="http://schemas.microsoft.com/office/drawing/2014/main" id="{93C705BC-257C-4CE1-AC22-06E6DE524B53}"/>
              </a:ext>
            </a:extLst>
          </p:cNvPr>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bg1"/>
                </a:solidFill>
              </a:defRPr>
            </a:lvl1pPr>
          </a:lstStyle>
          <a:p>
            <a:fld id="{E9E0D846-2D6A-8643-B2BF-83884A821236}" type="slidenum">
              <a:rPr lang="en-US" smtClean="0"/>
              <a:pPr/>
              <a:t>‹#›</a:t>
            </a:fld>
            <a:endParaRPr lang="en-US" dirty="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3_Quote/Section slid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Date Placeholder 4">
            <a:extLst>
              <a:ext uri="{FF2B5EF4-FFF2-40B4-BE49-F238E27FC236}">
                <a16:creationId xmlns:a16="http://schemas.microsoft.com/office/drawing/2014/main" id="{54B118B1-9773-497D-B290-116540DC3CDF}"/>
              </a:ext>
            </a:extLst>
          </p:cNvPr>
          <p:cNvSpPr>
            <a:spLocks noGrp="1"/>
          </p:cNvSpPr>
          <p:nvPr>
            <p:ph type="dt" sz="half" idx="2"/>
          </p:nvPr>
        </p:nvSpPr>
        <p:spPr>
          <a:xfrm>
            <a:off x="6043077" y="6155267"/>
            <a:ext cx="2305049" cy="365125"/>
          </a:xfrm>
          <a:prstGeom prst="rect">
            <a:avLst/>
          </a:prstGeom>
        </p:spPr>
        <p:txBody>
          <a:bodyPr vert="horz" lIns="91440" tIns="45720" rIns="91440" bIns="45720" rtlCol="0" anchor="ctr"/>
          <a:lstStyle>
            <a:lvl1pPr algn="r">
              <a:defRPr sz="1400" baseline="0">
                <a:solidFill>
                  <a:schemeClr val="tx1"/>
                </a:solidFill>
              </a:defRPr>
            </a:lvl1pPr>
          </a:lstStyle>
          <a:p>
            <a:fld id="{9B6E9601-C3ED-4E51-A2DA-94B062F90893}" type="datetime4">
              <a:rPr lang="en-US" smtClean="0"/>
              <a:t>July 28, 2022</a:t>
            </a:fld>
            <a:r>
              <a:rPr lang="en-CA"/>
              <a:t>     </a:t>
            </a:r>
            <a:r>
              <a:rPr lang="en-CA" dirty="0"/>
              <a:t>|</a:t>
            </a:r>
            <a:endParaRPr lang="en-US" dirty="0"/>
          </a:p>
        </p:txBody>
      </p:sp>
      <p:sp>
        <p:nvSpPr>
          <p:cNvPr id="3" name="Slide Number Placeholder 5">
            <a:extLst>
              <a:ext uri="{FF2B5EF4-FFF2-40B4-BE49-F238E27FC236}">
                <a16:creationId xmlns:a16="http://schemas.microsoft.com/office/drawing/2014/main" id="{8EA02D00-1767-4CA8-8CE6-00DDE4278494}"/>
              </a:ext>
            </a:extLst>
          </p:cNvPr>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tx1"/>
                </a:solidFill>
              </a:defRPr>
            </a:lvl1pPr>
          </a:lstStyle>
          <a:p>
            <a:fld id="{E9E0D846-2D6A-8643-B2BF-83884A821236}" type="slidenum">
              <a:rPr lang="en-US" smtClean="0"/>
              <a:pPr/>
              <a:t>‹#›</a:t>
            </a:fld>
            <a:endParaRPr lang="en-US"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Closing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473264" y="404484"/>
            <a:ext cx="7866403" cy="4709383"/>
          </a:xfrm>
        </p:spPr>
        <p:txBody>
          <a:bodyPr wrap="square" anchor="t">
            <a:noAutofit/>
          </a:bodyPr>
          <a:lstStyle>
            <a:lvl1pPr indent="0" algn="l">
              <a:lnSpc>
                <a:spcPts val="5100"/>
              </a:lnSpc>
              <a:spcAft>
                <a:spcPts val="0"/>
              </a:spcAft>
              <a:defRPr sz="4800" b="1" cap="none" spc="0" baseline="0">
                <a:solidFill>
                  <a:schemeClr val="tx1"/>
                </a:solidFill>
              </a:defRPr>
            </a:lvl1pPr>
          </a:lstStyle>
          <a:p>
            <a:r>
              <a:rPr lang="en-US" dirty="0"/>
              <a:t>Click to add closing message</a:t>
            </a:r>
            <a:endParaRPr lang="en-CA" dirty="0"/>
          </a:p>
        </p:txBody>
      </p:sp>
      <p:sp>
        <p:nvSpPr>
          <p:cNvPr id="4" name="Date Placeholder 4">
            <a:extLst>
              <a:ext uri="{FF2B5EF4-FFF2-40B4-BE49-F238E27FC236}">
                <a16:creationId xmlns:a16="http://schemas.microsoft.com/office/drawing/2014/main" id="{47E42ABD-81B0-4352-8EA2-AA1F67F76C1D}"/>
              </a:ext>
            </a:extLst>
          </p:cNvPr>
          <p:cNvSpPr>
            <a:spLocks noGrp="1"/>
          </p:cNvSpPr>
          <p:nvPr>
            <p:ph type="dt" sz="half" idx="2"/>
          </p:nvPr>
        </p:nvSpPr>
        <p:spPr>
          <a:xfrm>
            <a:off x="6043077" y="6155267"/>
            <a:ext cx="2305049" cy="365125"/>
          </a:xfrm>
          <a:prstGeom prst="rect">
            <a:avLst/>
          </a:prstGeom>
        </p:spPr>
        <p:txBody>
          <a:bodyPr vert="horz" lIns="91440" tIns="45720" rIns="91440" bIns="45720" rtlCol="0" anchor="ctr"/>
          <a:lstStyle>
            <a:lvl1pPr algn="r">
              <a:defRPr sz="1400" baseline="0">
                <a:solidFill>
                  <a:schemeClr val="tx1"/>
                </a:solidFill>
              </a:defRPr>
            </a:lvl1pPr>
          </a:lstStyle>
          <a:p>
            <a:fld id="{A7E99A24-F02C-4FD0-8541-33EF0C918890}" type="datetime4">
              <a:rPr lang="en-US" smtClean="0"/>
              <a:t>July 28, 2022</a:t>
            </a:fld>
            <a:r>
              <a:rPr lang="en-CA"/>
              <a:t>     </a:t>
            </a:r>
            <a:r>
              <a:rPr lang="en-CA" dirty="0"/>
              <a:t>|</a:t>
            </a:r>
            <a:endParaRPr lang="en-US" dirty="0"/>
          </a:p>
        </p:txBody>
      </p:sp>
      <p:sp>
        <p:nvSpPr>
          <p:cNvPr id="5" name="Slide Number Placeholder 5">
            <a:extLst>
              <a:ext uri="{FF2B5EF4-FFF2-40B4-BE49-F238E27FC236}">
                <a16:creationId xmlns:a16="http://schemas.microsoft.com/office/drawing/2014/main" id="{3FEAF3BB-E405-48E8-87E3-FDCAD16E2281}"/>
              </a:ext>
            </a:extLst>
          </p:cNvPr>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tx1"/>
                </a:solidFill>
              </a:defRPr>
            </a:lvl1pPr>
          </a:lstStyle>
          <a:p>
            <a:fld id="{E9E0D846-2D6A-8643-B2BF-83884A821236}" type="slidenum">
              <a:rPr lang="en-US" smtClean="0"/>
              <a:pPr/>
              <a:t>‹#›</a:t>
            </a:fld>
            <a:endParaRPr lang="en-US" dirty="0"/>
          </a:p>
        </p:txBody>
      </p:sp>
    </p:spTree>
    <p:extLst>
      <p:ext uri="{BB962C8B-B14F-4D97-AF65-F5344CB8AC3E}">
        <p14:creationId xmlns:p14="http://schemas.microsoft.com/office/powerpoint/2010/main" val="68695826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379002" y="396621"/>
            <a:ext cx="3220541" cy="2981242"/>
          </a:xfrm>
        </p:spPr>
        <p:txBody>
          <a:bodyPr>
            <a:noAutofit/>
          </a:bodyPr>
          <a:lstStyle>
            <a:lvl1pPr indent="0">
              <a:lnSpc>
                <a:spcPts val="5100"/>
              </a:lnSpc>
              <a:defRPr sz="4800" cap="none" baseline="0">
                <a:solidFill>
                  <a:schemeClr val="tx1"/>
                </a:solidFill>
              </a:defRPr>
            </a:lvl1pPr>
          </a:lstStyle>
          <a:p>
            <a:r>
              <a:rPr lang="en-US" dirty="0"/>
              <a:t>Click to add the document title</a:t>
            </a:r>
            <a:endParaRPr lang="en-CA" dirty="0"/>
          </a:p>
        </p:txBody>
      </p:sp>
      <p:sp>
        <p:nvSpPr>
          <p:cNvPr id="8" name="Subtitle 2"/>
          <p:cNvSpPr>
            <a:spLocks noGrp="1"/>
          </p:cNvSpPr>
          <p:nvPr>
            <p:ph type="subTitle" idx="1" hasCustomPrompt="1"/>
          </p:nvPr>
        </p:nvSpPr>
        <p:spPr bwMode="gray">
          <a:xfrm>
            <a:off x="458831" y="3589015"/>
            <a:ext cx="2146484" cy="1072335"/>
          </a:xfrm>
        </p:spPr>
        <p:txBody>
          <a:bodyPr anchor="b" anchorCtr="0">
            <a:noAutofit/>
          </a:bodyPr>
          <a:lstStyle>
            <a:lvl1pPr marL="0" indent="0" algn="l">
              <a:lnSpc>
                <a:spcPct val="90000"/>
              </a:lnSpc>
              <a:spcBef>
                <a:spcPts val="0"/>
              </a:spcBef>
              <a:buNone/>
              <a:defRPr sz="3200" cap="none" baseline="0">
                <a:solidFill>
                  <a:schemeClr val="tx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endParaRPr lang="en-CA" dirty="0"/>
          </a:p>
        </p:txBody>
      </p:sp>
    </p:spTree>
    <p:extLst>
      <p:ext uri="{BB962C8B-B14F-4D97-AF65-F5344CB8AC3E}">
        <p14:creationId xmlns:p14="http://schemas.microsoft.com/office/powerpoint/2010/main" val="8858432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Slide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3956774" y="4296434"/>
            <a:ext cx="5252541" cy="1262538"/>
          </a:xfrm>
        </p:spPr>
        <p:txBody>
          <a:bodyPr>
            <a:noAutofit/>
          </a:bodyPr>
          <a:lstStyle>
            <a:lvl1pPr indent="0">
              <a:lnSpc>
                <a:spcPts val="5100"/>
              </a:lnSpc>
              <a:defRPr sz="4000" cap="none" baseline="0">
                <a:solidFill>
                  <a:schemeClr val="tx1"/>
                </a:solidFill>
              </a:defRPr>
            </a:lvl1pPr>
          </a:lstStyle>
          <a:p>
            <a:r>
              <a:rPr lang="en-US" dirty="0"/>
              <a:t>Click to add the </a:t>
            </a:r>
            <a:r>
              <a:rPr lang="en-US"/>
              <a:t>document title</a:t>
            </a:r>
            <a:endParaRPr lang="en-CA" dirty="0"/>
          </a:p>
        </p:txBody>
      </p:sp>
      <p:sp>
        <p:nvSpPr>
          <p:cNvPr id="10" name="Subtitle 2"/>
          <p:cNvSpPr>
            <a:spLocks noGrp="1"/>
          </p:cNvSpPr>
          <p:nvPr>
            <p:ph type="subTitle" idx="1" hasCustomPrompt="1"/>
          </p:nvPr>
        </p:nvSpPr>
        <p:spPr bwMode="gray">
          <a:xfrm>
            <a:off x="3956774" y="5769428"/>
            <a:ext cx="2146484" cy="569076"/>
          </a:xfrm>
        </p:spPr>
        <p:txBody>
          <a:bodyPr anchor="b" anchorCtr="0">
            <a:noAutofit/>
          </a:bodyPr>
          <a:lstStyle>
            <a:lvl1pPr marL="0" indent="0" algn="l">
              <a:lnSpc>
                <a:spcPct val="90000"/>
              </a:lnSpc>
              <a:spcBef>
                <a:spcPts val="0"/>
              </a:spcBef>
              <a:buNone/>
              <a:defRPr sz="3200" cap="none" baseline="0">
                <a:solidFill>
                  <a:schemeClr val="tx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endParaRPr lang="en-CA"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Title Slide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3739059" y="4276751"/>
            <a:ext cx="5252541" cy="1262538"/>
          </a:xfrm>
        </p:spPr>
        <p:txBody>
          <a:bodyPr>
            <a:noAutofit/>
          </a:bodyPr>
          <a:lstStyle>
            <a:lvl1pPr indent="0">
              <a:lnSpc>
                <a:spcPts val="5100"/>
              </a:lnSpc>
              <a:defRPr sz="4000" cap="none" baseline="0">
                <a:solidFill>
                  <a:schemeClr val="tx1"/>
                </a:solidFill>
              </a:defRPr>
            </a:lvl1pPr>
          </a:lstStyle>
          <a:p>
            <a:r>
              <a:rPr lang="en-US" dirty="0"/>
              <a:t>Click to add the document title</a:t>
            </a:r>
            <a:endParaRPr lang="en-CA" dirty="0"/>
          </a:p>
        </p:txBody>
      </p:sp>
      <p:sp>
        <p:nvSpPr>
          <p:cNvPr id="8" name="Subtitle 2"/>
          <p:cNvSpPr>
            <a:spLocks noGrp="1"/>
          </p:cNvSpPr>
          <p:nvPr>
            <p:ph type="subTitle" idx="1" hasCustomPrompt="1"/>
          </p:nvPr>
        </p:nvSpPr>
        <p:spPr bwMode="gray">
          <a:xfrm>
            <a:off x="3739059" y="5787823"/>
            <a:ext cx="2146484" cy="536167"/>
          </a:xfrm>
        </p:spPr>
        <p:txBody>
          <a:bodyPr anchor="b" anchorCtr="0">
            <a:noAutofit/>
          </a:bodyPr>
          <a:lstStyle>
            <a:lvl1pPr marL="0" indent="0" algn="l">
              <a:lnSpc>
                <a:spcPct val="90000"/>
              </a:lnSpc>
              <a:spcBef>
                <a:spcPts val="0"/>
              </a:spcBef>
              <a:buNone/>
              <a:defRPr sz="3200" cap="none" baseline="0">
                <a:solidFill>
                  <a:schemeClr val="tx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endParaRPr lang="en-CA"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Title Slide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154030" y="517551"/>
            <a:ext cx="3438255" cy="2639306"/>
          </a:xfrm>
        </p:spPr>
        <p:txBody>
          <a:bodyPr>
            <a:noAutofit/>
          </a:bodyPr>
          <a:lstStyle>
            <a:lvl1pPr indent="0">
              <a:lnSpc>
                <a:spcPts val="5100"/>
              </a:lnSpc>
              <a:defRPr sz="4800" cap="none" baseline="0">
                <a:solidFill>
                  <a:schemeClr val="bg1"/>
                </a:solidFill>
              </a:defRPr>
            </a:lvl1pPr>
          </a:lstStyle>
          <a:p>
            <a:r>
              <a:rPr lang="en-US" dirty="0"/>
              <a:t>Click to add the document title</a:t>
            </a:r>
            <a:endParaRPr lang="en-CA" dirty="0"/>
          </a:p>
        </p:txBody>
      </p:sp>
      <p:sp>
        <p:nvSpPr>
          <p:cNvPr id="8" name="Subtitle 2"/>
          <p:cNvSpPr>
            <a:spLocks noGrp="1"/>
          </p:cNvSpPr>
          <p:nvPr>
            <p:ph type="subTitle" idx="1" hasCustomPrompt="1"/>
          </p:nvPr>
        </p:nvSpPr>
        <p:spPr bwMode="gray">
          <a:xfrm>
            <a:off x="154030" y="3588909"/>
            <a:ext cx="2146484" cy="536167"/>
          </a:xfrm>
        </p:spPr>
        <p:txBody>
          <a:bodyPr anchor="b" anchorCtr="0">
            <a:noAutofit/>
          </a:bodyPr>
          <a:lstStyle>
            <a:lvl1pPr marL="0" indent="0" algn="l">
              <a:lnSpc>
                <a:spcPct val="90000"/>
              </a:lnSpc>
              <a:spcBef>
                <a:spcPts val="0"/>
              </a:spcBef>
              <a:buNone/>
              <a:defRPr sz="3200" cap="none" baseline="0">
                <a:solidFill>
                  <a:schemeClr val="bg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endParaRPr lang="en-CA"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Title Slide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154030" y="1189089"/>
            <a:ext cx="4947741" cy="1525083"/>
          </a:xfrm>
        </p:spPr>
        <p:txBody>
          <a:bodyPr>
            <a:noAutofit/>
          </a:bodyPr>
          <a:lstStyle>
            <a:lvl1pPr indent="0">
              <a:lnSpc>
                <a:spcPts val="5100"/>
              </a:lnSpc>
              <a:defRPr sz="4800" cap="none" baseline="0">
                <a:solidFill>
                  <a:schemeClr val="tx1"/>
                </a:solidFill>
              </a:defRPr>
            </a:lvl1pPr>
          </a:lstStyle>
          <a:p>
            <a:r>
              <a:rPr lang="en-US" dirty="0"/>
              <a:t>Click to add the document title</a:t>
            </a:r>
            <a:endParaRPr lang="en-CA" dirty="0"/>
          </a:p>
        </p:txBody>
      </p:sp>
      <p:sp>
        <p:nvSpPr>
          <p:cNvPr id="8" name="Subtitle 2"/>
          <p:cNvSpPr>
            <a:spLocks noGrp="1"/>
          </p:cNvSpPr>
          <p:nvPr>
            <p:ph type="subTitle" idx="1" hasCustomPrompt="1"/>
          </p:nvPr>
        </p:nvSpPr>
        <p:spPr bwMode="gray">
          <a:xfrm>
            <a:off x="154030" y="3059137"/>
            <a:ext cx="2146484" cy="536167"/>
          </a:xfrm>
        </p:spPr>
        <p:txBody>
          <a:bodyPr anchor="b" anchorCtr="0">
            <a:noAutofit/>
          </a:bodyPr>
          <a:lstStyle>
            <a:lvl1pPr marL="0" indent="0" algn="l">
              <a:lnSpc>
                <a:spcPct val="90000"/>
              </a:lnSpc>
              <a:spcBef>
                <a:spcPts val="0"/>
              </a:spcBef>
              <a:buNone/>
              <a:defRPr sz="3200" cap="none" baseline="0">
                <a:solidFill>
                  <a:schemeClr val="tx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endParaRPr lang="en-CA"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5_Title Slide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3644716" y="4237089"/>
            <a:ext cx="4947741" cy="1525083"/>
          </a:xfrm>
        </p:spPr>
        <p:txBody>
          <a:bodyPr>
            <a:noAutofit/>
          </a:bodyPr>
          <a:lstStyle>
            <a:lvl1pPr indent="0">
              <a:lnSpc>
                <a:spcPts val="5100"/>
              </a:lnSpc>
              <a:defRPr sz="4800" cap="none" baseline="0">
                <a:solidFill>
                  <a:schemeClr val="bg1"/>
                </a:solidFill>
              </a:defRPr>
            </a:lvl1pPr>
          </a:lstStyle>
          <a:p>
            <a:r>
              <a:rPr lang="en-US" dirty="0"/>
              <a:t>Click to add the document title</a:t>
            </a:r>
            <a:endParaRPr lang="en-CA" dirty="0"/>
          </a:p>
        </p:txBody>
      </p:sp>
      <p:sp>
        <p:nvSpPr>
          <p:cNvPr id="8" name="Subtitle 2"/>
          <p:cNvSpPr>
            <a:spLocks noGrp="1"/>
          </p:cNvSpPr>
          <p:nvPr>
            <p:ph type="subTitle" idx="1" hasCustomPrompt="1"/>
          </p:nvPr>
        </p:nvSpPr>
        <p:spPr bwMode="gray">
          <a:xfrm>
            <a:off x="3644716" y="5859440"/>
            <a:ext cx="2146484" cy="536167"/>
          </a:xfrm>
        </p:spPr>
        <p:txBody>
          <a:bodyPr anchor="b" anchorCtr="0">
            <a:noAutofit/>
          </a:bodyPr>
          <a:lstStyle>
            <a:lvl1pPr marL="0" indent="0" algn="l">
              <a:lnSpc>
                <a:spcPct val="90000"/>
              </a:lnSpc>
              <a:spcBef>
                <a:spcPts val="0"/>
              </a:spcBef>
              <a:buNone/>
              <a:defRPr sz="3200" cap="none" baseline="0">
                <a:solidFill>
                  <a:schemeClr val="bg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endParaRPr lang="en-CA"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6_Title Slide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3644716" y="4237089"/>
            <a:ext cx="4947741" cy="1525083"/>
          </a:xfrm>
        </p:spPr>
        <p:txBody>
          <a:bodyPr>
            <a:noAutofit/>
          </a:bodyPr>
          <a:lstStyle>
            <a:lvl1pPr indent="0">
              <a:lnSpc>
                <a:spcPts val="5100"/>
              </a:lnSpc>
              <a:defRPr sz="4800" cap="none" baseline="0">
                <a:solidFill>
                  <a:schemeClr val="tx1"/>
                </a:solidFill>
              </a:defRPr>
            </a:lvl1pPr>
          </a:lstStyle>
          <a:p>
            <a:r>
              <a:rPr lang="en-US" dirty="0"/>
              <a:t>Click to add the document title</a:t>
            </a:r>
            <a:endParaRPr lang="en-CA" dirty="0"/>
          </a:p>
        </p:txBody>
      </p:sp>
      <p:sp>
        <p:nvSpPr>
          <p:cNvPr id="8" name="Subtitle 2"/>
          <p:cNvSpPr>
            <a:spLocks noGrp="1"/>
          </p:cNvSpPr>
          <p:nvPr>
            <p:ph type="subTitle" idx="1" hasCustomPrompt="1"/>
          </p:nvPr>
        </p:nvSpPr>
        <p:spPr bwMode="gray">
          <a:xfrm>
            <a:off x="3644716" y="5859440"/>
            <a:ext cx="2146484" cy="536167"/>
          </a:xfrm>
        </p:spPr>
        <p:txBody>
          <a:bodyPr anchor="b" anchorCtr="0">
            <a:noAutofit/>
          </a:bodyPr>
          <a:lstStyle>
            <a:lvl1pPr marL="0" indent="0" algn="l">
              <a:lnSpc>
                <a:spcPct val="90000"/>
              </a:lnSpc>
              <a:spcBef>
                <a:spcPts val="0"/>
              </a:spcBef>
              <a:buNone/>
              <a:defRPr sz="3200" cap="none" baseline="0">
                <a:solidFill>
                  <a:schemeClr val="tx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endParaRPr lang="en-CA"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65568" y="392415"/>
            <a:ext cx="8444818" cy="1069848"/>
          </a:xfrm>
          <a:prstGeom prst="rect">
            <a:avLst/>
          </a:prstGeom>
        </p:spPr>
        <p:txBody>
          <a:bodyPr vert="horz" lIns="91440" tIns="45720" rIns="91440" bIns="45720" rtlCol="0" anchor="t" anchorCtr="0">
            <a:noAutofit/>
          </a:bodyPr>
          <a:lstStyle/>
          <a:p>
            <a:r>
              <a:rPr lang="en-US" dirty="0"/>
              <a:t>Click to add title</a:t>
            </a:r>
            <a:endParaRPr lang="en-CA" dirty="0"/>
          </a:p>
        </p:txBody>
      </p:sp>
      <p:sp>
        <p:nvSpPr>
          <p:cNvPr id="3" name="Text Placeholder 2"/>
          <p:cNvSpPr>
            <a:spLocks noGrp="1"/>
          </p:cNvSpPr>
          <p:nvPr>
            <p:ph type="body" idx="1"/>
          </p:nvPr>
        </p:nvSpPr>
        <p:spPr>
          <a:xfrm>
            <a:off x="365568" y="1472184"/>
            <a:ext cx="8444818" cy="4212639"/>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	</a:t>
            </a:r>
          </a:p>
          <a:p>
            <a:pPr lvl="2"/>
            <a:r>
              <a:rPr lang="en-US" dirty="0"/>
              <a:t>Third level</a:t>
            </a:r>
          </a:p>
          <a:p>
            <a:pPr lvl="3"/>
            <a:r>
              <a:rPr lang="en-US" dirty="0"/>
              <a:t>Fourth level</a:t>
            </a:r>
          </a:p>
        </p:txBody>
      </p:sp>
      <p:sp>
        <p:nvSpPr>
          <p:cNvPr id="5" name="Date Placeholder 4"/>
          <p:cNvSpPr>
            <a:spLocks noGrp="1"/>
          </p:cNvSpPr>
          <p:nvPr>
            <p:ph type="dt" sz="half" idx="2"/>
          </p:nvPr>
        </p:nvSpPr>
        <p:spPr>
          <a:xfrm>
            <a:off x="5736167" y="6155267"/>
            <a:ext cx="2400299" cy="365125"/>
          </a:xfrm>
          <a:prstGeom prst="rect">
            <a:avLst/>
          </a:prstGeom>
        </p:spPr>
        <p:txBody>
          <a:bodyPr vert="horz" lIns="91440" tIns="45720" rIns="91440" bIns="45720" rtlCol="0" anchor="ctr"/>
          <a:lstStyle>
            <a:lvl1pPr algn="r">
              <a:defRPr sz="1400" baseline="0">
                <a:solidFill>
                  <a:schemeClr val="tx1"/>
                </a:solidFill>
              </a:defRPr>
            </a:lvl1pPr>
          </a:lstStyle>
          <a:p>
            <a:fld id="{C767B4DC-1D97-4108-8537-8CF37A3E3692}" type="datetime4">
              <a:rPr lang="en-US" smtClean="0"/>
              <a:t>July 28, 2022</a:t>
            </a:fld>
            <a:endParaRPr lang="en-US" dirty="0"/>
          </a:p>
        </p:txBody>
      </p:sp>
      <p:sp>
        <p:nvSpPr>
          <p:cNvPr id="8" name="Slide Number Placeholder 7"/>
          <p:cNvSpPr>
            <a:spLocks noGrp="1"/>
          </p:cNvSpPr>
          <p:nvPr>
            <p:ph type="sldNum" sz="quarter" idx="4"/>
          </p:nvPr>
        </p:nvSpPr>
        <p:spPr>
          <a:xfrm>
            <a:off x="8128000" y="6155267"/>
            <a:ext cx="675216" cy="365125"/>
          </a:xfrm>
          <a:prstGeom prst="rect">
            <a:avLst/>
          </a:prstGeom>
        </p:spPr>
        <p:txBody>
          <a:bodyPr vert="horz" lIns="91440" tIns="45720" rIns="91440" bIns="45720" rtlCol="0" anchor="ctr"/>
          <a:lstStyle>
            <a:lvl1pPr algn="r">
              <a:defRPr sz="1400">
                <a:solidFill>
                  <a:schemeClr val="tx1"/>
                </a:solidFill>
              </a:defRPr>
            </a:lvl1pPr>
          </a:lstStyle>
          <a:p>
            <a:fld id="{E1497D35-93D5-5047-9160-8F9C97C9D015}" type="slidenum">
              <a:rPr lang="en-US" smtClean="0"/>
              <a:pPr/>
              <a:t>‹#›</a:t>
            </a:fld>
            <a:endParaRPr lang="en-US" dirty="0"/>
          </a:p>
        </p:txBody>
      </p:sp>
    </p:spTree>
    <p:extLst>
      <p:ext uri="{BB962C8B-B14F-4D97-AF65-F5344CB8AC3E}">
        <p14:creationId xmlns:p14="http://schemas.microsoft.com/office/powerpoint/2010/main" val="42414861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64" r:id="rId4"/>
    <p:sldLayoutId id="2147483666" r:id="rId5"/>
    <p:sldLayoutId id="2147483667" r:id="rId6"/>
    <p:sldLayoutId id="2147483669" r:id="rId7"/>
    <p:sldLayoutId id="2147483671" r:id="rId8"/>
    <p:sldLayoutId id="2147483673" r:id="rId9"/>
    <p:sldLayoutId id="2147483674" r:id="rId10"/>
    <p:sldLayoutId id="2147483653" r:id="rId11"/>
    <p:sldLayoutId id="2147483654" r:id="rId12"/>
    <p:sldLayoutId id="2147483655" r:id="rId13"/>
    <p:sldLayoutId id="2147483656" r:id="rId14"/>
    <p:sldLayoutId id="2147483657" r:id="rId15"/>
    <p:sldLayoutId id="2147483658" r:id="rId16"/>
    <p:sldLayoutId id="2147483659" r:id="rId17"/>
    <p:sldLayoutId id="2147483660" r:id="rId18"/>
    <p:sldLayoutId id="2147483676" r:id="rId19"/>
    <p:sldLayoutId id="2147483678" r:id="rId20"/>
    <p:sldLayoutId id="2147483680" r:id="rId21"/>
    <p:sldLayoutId id="2147483661" r:id="rId22"/>
    <p:sldLayoutId id="2147483662" r:id="rId23"/>
  </p:sldLayoutIdLst>
  <p:hf hdr="0" ftr="0"/>
  <p:txStyles>
    <p:titleStyle>
      <a:lvl1pPr indent="-347472" algn="l" defTabSz="914400" rtl="0" eaLnBrk="1" latinLnBrk="0" hangingPunct="1">
        <a:lnSpc>
          <a:spcPts val="2660"/>
        </a:lnSpc>
        <a:spcBef>
          <a:spcPct val="0"/>
        </a:spcBef>
        <a:buNone/>
        <a:defRPr sz="2800" b="1" kern="1200" cap="none" baseline="0">
          <a:solidFill>
            <a:schemeClr val="tx2"/>
          </a:solidFill>
          <a:latin typeface="+mj-lt"/>
          <a:ea typeface="+mj-ea"/>
          <a:cs typeface="+mj-cs"/>
        </a:defRPr>
      </a:lvl1pPr>
    </p:titleStyle>
    <p:bodyStyle>
      <a:lvl1pPr marL="230400" indent="-230400" algn="l" defTabSz="914400" rtl="0" eaLnBrk="1" latinLnBrk="0" hangingPunct="1">
        <a:spcBef>
          <a:spcPct val="20000"/>
        </a:spcBef>
        <a:buClr>
          <a:schemeClr val="tx1"/>
        </a:buClr>
        <a:buFont typeface="Arial"/>
        <a:buChar char="•"/>
        <a:defRPr sz="2500" kern="1200">
          <a:solidFill>
            <a:schemeClr val="tx1"/>
          </a:solidFill>
          <a:latin typeface="+mn-lt"/>
          <a:ea typeface="+mn-ea"/>
          <a:cs typeface="+mn-cs"/>
        </a:defRPr>
      </a:lvl1pPr>
      <a:lvl2pPr marL="457200" indent="-230400" algn="l" defTabSz="914400" rtl="0" eaLnBrk="1" latinLnBrk="0" hangingPunct="1">
        <a:spcBef>
          <a:spcPts val="672"/>
        </a:spcBef>
        <a:buClr>
          <a:schemeClr val="tx1"/>
        </a:buClr>
        <a:buFont typeface="Arial"/>
        <a:buChar char="•"/>
        <a:defRPr sz="2100" kern="1200">
          <a:solidFill>
            <a:schemeClr val="tx1"/>
          </a:solidFill>
          <a:latin typeface="+mn-lt"/>
          <a:ea typeface="+mn-ea"/>
          <a:cs typeface="+mn-cs"/>
        </a:defRPr>
      </a:lvl2pPr>
      <a:lvl3pPr marL="687600" indent="-228600" algn="l" defTabSz="914400" rtl="0" eaLnBrk="1" latinLnBrk="0" hangingPunct="1">
        <a:lnSpc>
          <a:spcPct val="100000"/>
        </a:lnSpc>
        <a:spcBef>
          <a:spcPts val="576"/>
        </a:spcBef>
        <a:buClr>
          <a:schemeClr val="tx1"/>
        </a:buClr>
        <a:buFont typeface="Arial"/>
        <a:buChar char="•"/>
        <a:defRPr sz="1700" kern="1200">
          <a:solidFill>
            <a:schemeClr val="tx1"/>
          </a:solidFill>
          <a:latin typeface="+mn-lt"/>
          <a:ea typeface="+mn-ea"/>
          <a:cs typeface="+mn-cs"/>
        </a:defRPr>
      </a:lvl3pPr>
      <a:lvl4pPr marL="914400" indent="-230400" algn="l" defTabSz="914400" rtl="0" eaLnBrk="1" latinLnBrk="0" hangingPunct="1">
        <a:lnSpc>
          <a:spcPct val="100000"/>
        </a:lnSpc>
        <a:spcBef>
          <a:spcPts val="480"/>
        </a:spcBef>
        <a:buClr>
          <a:schemeClr val="tx1"/>
        </a:buClr>
        <a:buFont typeface="Arial"/>
        <a:buChar char="•"/>
        <a:defRPr sz="1500" kern="1200">
          <a:solidFill>
            <a:schemeClr val="tx1"/>
          </a:solidFill>
          <a:latin typeface="+mn-lt"/>
          <a:ea typeface="+mn-ea"/>
          <a:cs typeface="+mn-cs"/>
        </a:defRPr>
      </a:lvl4pPr>
      <a:lvl5pPr marL="914400" indent="-228600" algn="l" defTabSz="914400" rtl="0" eaLnBrk="1" latinLnBrk="0" hangingPunct="1">
        <a:lnSpc>
          <a:spcPts val="2100"/>
        </a:lnSpc>
        <a:spcBef>
          <a:spcPts val="0"/>
        </a:spcBef>
        <a:buClr>
          <a:srgbClr val="3CA9E0"/>
        </a:buClr>
        <a:buFont typeface="Arial" pitchFamily="34" charset="0"/>
        <a:buChar char="•"/>
        <a:defRPr sz="1500" kern="1200">
          <a:solidFill>
            <a:srgbClr val="646464"/>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1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11.xml"/><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3" Type="http://schemas.openxmlformats.org/officeDocument/2006/relationships/hyperlink" Target="https://www.kaggle.com/code/aslanahmedov/walmart-sales-forecasting/data" TargetMode="External"/><Relationship Id="rId2" Type="http://schemas.openxmlformats.org/officeDocument/2006/relationships/notesSlide" Target="../notesSlides/notesSlide13.xml"/><Relationship Id="rId1" Type="http://schemas.openxmlformats.org/officeDocument/2006/relationships/slideLayout" Target="../slideLayouts/slideLayout11.xml"/><Relationship Id="rId4" Type="http://schemas.openxmlformats.org/officeDocument/2006/relationships/hyperlink" Target="https://www.statology.org/k-fold-cross-validation-in-r/"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79002" y="396621"/>
            <a:ext cx="4192998" cy="2332511"/>
          </a:xfrm>
        </p:spPr>
        <p:txBody>
          <a:bodyPr/>
          <a:lstStyle/>
          <a:p>
            <a:r>
              <a:rPr lang="en-US" dirty="0"/>
              <a:t>Walmart Sales Forecasting</a:t>
            </a:r>
          </a:p>
        </p:txBody>
      </p:sp>
      <p:sp>
        <p:nvSpPr>
          <p:cNvPr id="3" name="Subtitle 2"/>
          <p:cNvSpPr>
            <a:spLocks noGrp="1"/>
          </p:cNvSpPr>
          <p:nvPr>
            <p:ph type="subTitle" idx="1"/>
          </p:nvPr>
        </p:nvSpPr>
        <p:spPr>
          <a:xfrm>
            <a:off x="501034" y="2892832"/>
            <a:ext cx="3086228" cy="1608830"/>
          </a:xfrm>
        </p:spPr>
        <p:txBody>
          <a:bodyPr/>
          <a:lstStyle/>
          <a:p>
            <a:r>
              <a:rPr lang="en-US" dirty="0"/>
              <a:t>By: Hasib Chowdhury (500439135)</a:t>
            </a:r>
          </a:p>
        </p:txBody>
      </p:sp>
    </p:spTree>
    <p:extLst>
      <p:ext uri="{BB962C8B-B14F-4D97-AF65-F5344CB8AC3E}">
        <p14:creationId xmlns:p14="http://schemas.microsoft.com/office/powerpoint/2010/main" val="769146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DEC5D9-FC98-1713-B58C-C4866F374136}"/>
              </a:ext>
            </a:extLst>
          </p:cNvPr>
          <p:cNvSpPr>
            <a:spLocks noGrp="1"/>
          </p:cNvSpPr>
          <p:nvPr>
            <p:ph type="title"/>
          </p:nvPr>
        </p:nvSpPr>
        <p:spPr/>
        <p:txBody>
          <a:bodyPr/>
          <a:lstStyle/>
          <a:p>
            <a:r>
              <a:rPr lang="en-CA" dirty="0">
                <a:latin typeface="+mn-lt"/>
              </a:rPr>
              <a:t>Modelling Using Stepwise Regression (Backward Elimination)</a:t>
            </a:r>
            <a:endParaRPr lang="en-CA" dirty="0"/>
          </a:p>
        </p:txBody>
      </p:sp>
      <p:sp>
        <p:nvSpPr>
          <p:cNvPr id="4" name="Date Placeholder 3">
            <a:extLst>
              <a:ext uri="{FF2B5EF4-FFF2-40B4-BE49-F238E27FC236}">
                <a16:creationId xmlns:a16="http://schemas.microsoft.com/office/drawing/2014/main" id="{B096730F-744A-1D0D-7070-B9EF99FB76F1}"/>
              </a:ext>
            </a:extLst>
          </p:cNvPr>
          <p:cNvSpPr>
            <a:spLocks noGrp="1"/>
          </p:cNvSpPr>
          <p:nvPr>
            <p:ph type="dt" sz="half" idx="2"/>
          </p:nvPr>
        </p:nvSpPr>
        <p:spPr/>
        <p:txBody>
          <a:bodyPr/>
          <a:lstStyle/>
          <a:p>
            <a:fld id="{321D2AE1-B685-45A1-8C17-19D6BB8C161E}" type="datetime4">
              <a:rPr lang="en-US" smtClean="0"/>
              <a:t>July 28, 2022</a:t>
            </a:fld>
            <a:r>
              <a:rPr lang="en-CA"/>
              <a:t>     |</a:t>
            </a:r>
            <a:endParaRPr lang="en-US" dirty="0"/>
          </a:p>
        </p:txBody>
      </p:sp>
      <p:sp>
        <p:nvSpPr>
          <p:cNvPr id="5" name="Slide Number Placeholder 4">
            <a:extLst>
              <a:ext uri="{FF2B5EF4-FFF2-40B4-BE49-F238E27FC236}">
                <a16:creationId xmlns:a16="http://schemas.microsoft.com/office/drawing/2014/main" id="{84EE9863-78EF-D9C4-D2B8-9D9EB3D0B26A}"/>
              </a:ext>
            </a:extLst>
          </p:cNvPr>
          <p:cNvSpPr>
            <a:spLocks noGrp="1"/>
          </p:cNvSpPr>
          <p:nvPr>
            <p:ph type="sldNum" sz="quarter" idx="4"/>
          </p:nvPr>
        </p:nvSpPr>
        <p:spPr/>
        <p:txBody>
          <a:bodyPr/>
          <a:lstStyle/>
          <a:p>
            <a:fld id="{E1497D35-93D5-5047-9160-8F9C97C9D015}" type="slidenum">
              <a:rPr lang="en-US" smtClean="0"/>
              <a:pPr/>
              <a:t>10</a:t>
            </a:fld>
            <a:endParaRPr lang="en-US" dirty="0"/>
          </a:p>
        </p:txBody>
      </p:sp>
      <p:pic>
        <p:nvPicPr>
          <p:cNvPr id="6" name="Content Placeholder 5" descr="Table&#10;&#10;Description automatically generated">
            <a:extLst>
              <a:ext uri="{FF2B5EF4-FFF2-40B4-BE49-F238E27FC236}">
                <a16:creationId xmlns:a16="http://schemas.microsoft.com/office/drawing/2014/main" id="{A67399ED-6C8F-BA69-FA71-B1247165CD14}"/>
              </a:ext>
            </a:extLst>
          </p:cNvPr>
          <p:cNvPicPr>
            <a:picLocks noGrp="1" noChangeAspect="1"/>
          </p:cNvPicPr>
          <p:nvPr>
            <p:ph idx="1"/>
          </p:nvPr>
        </p:nvPicPr>
        <p:blipFill>
          <a:blip r:embed="rId3"/>
          <a:stretch>
            <a:fillRect/>
          </a:stretch>
        </p:blipFill>
        <p:spPr>
          <a:xfrm>
            <a:off x="365567" y="1208085"/>
            <a:ext cx="8127801" cy="4682761"/>
          </a:xfrm>
          <a:prstGeom prst="rect">
            <a:avLst/>
          </a:prstGeom>
        </p:spPr>
      </p:pic>
    </p:spTree>
    <p:extLst>
      <p:ext uri="{BB962C8B-B14F-4D97-AF65-F5344CB8AC3E}">
        <p14:creationId xmlns:p14="http://schemas.microsoft.com/office/powerpoint/2010/main" val="36863092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B01215-1810-6330-1C5B-107DA1B797A6}"/>
              </a:ext>
            </a:extLst>
          </p:cNvPr>
          <p:cNvSpPr>
            <a:spLocks noGrp="1"/>
          </p:cNvSpPr>
          <p:nvPr>
            <p:ph type="title"/>
          </p:nvPr>
        </p:nvSpPr>
        <p:spPr>
          <a:xfrm>
            <a:off x="365568" y="392415"/>
            <a:ext cx="8444818" cy="780762"/>
          </a:xfrm>
        </p:spPr>
        <p:txBody>
          <a:bodyPr/>
          <a:lstStyle/>
          <a:p>
            <a:r>
              <a:rPr lang="en-CA" dirty="0"/>
              <a:t>Stepwise regression equations for 2 methods</a:t>
            </a:r>
          </a:p>
        </p:txBody>
      </p:sp>
      <p:sp>
        <p:nvSpPr>
          <p:cNvPr id="3" name="Content Placeholder 2">
            <a:extLst>
              <a:ext uri="{FF2B5EF4-FFF2-40B4-BE49-F238E27FC236}">
                <a16:creationId xmlns:a16="http://schemas.microsoft.com/office/drawing/2014/main" id="{CE2B46D8-5281-BD4F-4933-5CD3BC1DE74F}"/>
              </a:ext>
            </a:extLst>
          </p:cNvPr>
          <p:cNvSpPr>
            <a:spLocks noGrp="1"/>
          </p:cNvSpPr>
          <p:nvPr>
            <p:ph idx="1"/>
          </p:nvPr>
        </p:nvSpPr>
        <p:spPr>
          <a:xfrm>
            <a:off x="365568" y="1173178"/>
            <a:ext cx="8444818" cy="4511646"/>
          </a:xfrm>
        </p:spPr>
        <p:txBody>
          <a:bodyPr>
            <a:normAutofit/>
          </a:bodyPr>
          <a:lstStyle/>
          <a:p>
            <a:r>
              <a:rPr lang="en-CA" sz="2400" dirty="0"/>
              <a:t>The forward selection equation:</a:t>
            </a:r>
          </a:p>
          <a:p>
            <a:pPr marL="0" indent="0">
              <a:buNone/>
            </a:pPr>
            <a:r>
              <a:rPr lang="en-CA" sz="2400" dirty="0" err="1">
                <a:effectLst/>
                <a:latin typeface="Times New Roman" panose="02020603050405020304" pitchFamily="18" charset="0"/>
                <a:ea typeface="Times New Roman" panose="02020603050405020304" pitchFamily="18" charset="0"/>
                <a:cs typeface="Times New Roman" panose="02020603050405020304" pitchFamily="18" charset="0"/>
              </a:rPr>
              <a:t>Weekly_Sales</a:t>
            </a:r>
            <a:r>
              <a:rPr lang="en-CA" sz="2400" dirty="0">
                <a:effectLst/>
                <a:latin typeface="Times New Roman" panose="02020603050405020304" pitchFamily="18" charset="0"/>
                <a:ea typeface="Times New Roman" panose="02020603050405020304" pitchFamily="18" charset="0"/>
                <a:cs typeface="Times New Roman" panose="02020603050405020304" pitchFamily="18" charset="0"/>
              </a:rPr>
              <a:t> = 0.08945*Size + 0.1275*MarkDown3 - 19.66*CPI + 30.57*Temperature  -240.1*Unemployment + 0.07627*MarkDown5 - 748.6*</a:t>
            </a:r>
            <a:r>
              <a:rPr lang="en-CA" sz="2400" dirty="0" err="1">
                <a:effectLst/>
                <a:latin typeface="Times New Roman" panose="02020603050405020304" pitchFamily="18" charset="0"/>
                <a:ea typeface="Times New Roman" panose="02020603050405020304" pitchFamily="18" charset="0"/>
                <a:cs typeface="Times New Roman" panose="02020603050405020304" pitchFamily="18" charset="0"/>
              </a:rPr>
              <a:t>Fuel_Price</a:t>
            </a:r>
            <a:r>
              <a:rPr lang="en-CA" sz="2400" dirty="0">
                <a:effectLst/>
                <a:latin typeface="Times New Roman" panose="02020603050405020304" pitchFamily="18" charset="0"/>
                <a:ea typeface="Times New Roman" panose="02020603050405020304" pitchFamily="18" charset="0"/>
                <a:cs typeface="Times New Roman" panose="02020603050405020304" pitchFamily="18" charset="0"/>
              </a:rPr>
              <a:t> + 0.02755*MarkDown4 + 0.01738*MarkDown2 + 9526</a:t>
            </a:r>
          </a:p>
          <a:p>
            <a:r>
              <a:rPr lang="en-CA" sz="2400" dirty="0">
                <a:effectLst/>
                <a:latin typeface="Arial" panose="020B0604020202020204" pitchFamily="34" charset="0"/>
                <a:ea typeface="Times New Roman" panose="02020603050405020304" pitchFamily="18" charset="0"/>
                <a:cs typeface="Times New Roman" panose="02020603050405020304" pitchFamily="18" charset="0"/>
              </a:rPr>
              <a:t>The backward elimination equation:</a:t>
            </a:r>
          </a:p>
          <a:p>
            <a:pPr marL="0" indent="0">
              <a:buNone/>
            </a:pPr>
            <a:r>
              <a:rPr lang="en-CA" sz="2400" dirty="0" err="1">
                <a:effectLst/>
                <a:latin typeface="Times New Roman" panose="02020603050405020304" pitchFamily="18" charset="0"/>
                <a:ea typeface="Times New Roman" panose="02020603050405020304" pitchFamily="18" charset="0"/>
                <a:cs typeface="Times New Roman" panose="02020603050405020304" pitchFamily="18" charset="0"/>
              </a:rPr>
              <a:t>Weekly_Sales</a:t>
            </a:r>
            <a:r>
              <a:rPr lang="en-CA" sz="2400" dirty="0">
                <a:effectLst/>
                <a:latin typeface="Times New Roman" panose="02020603050405020304" pitchFamily="18" charset="0"/>
                <a:ea typeface="Times New Roman" panose="02020603050405020304" pitchFamily="18" charset="0"/>
                <a:cs typeface="Times New Roman" panose="02020603050405020304" pitchFamily="18" charset="0"/>
              </a:rPr>
              <a:t> = 30.57*Temperature - 748.6* </a:t>
            </a:r>
            <a:r>
              <a:rPr lang="en-CA" sz="2400" dirty="0" err="1">
                <a:effectLst/>
                <a:latin typeface="Times New Roman" panose="02020603050405020304" pitchFamily="18" charset="0"/>
                <a:ea typeface="Times New Roman" panose="02020603050405020304" pitchFamily="18" charset="0"/>
                <a:cs typeface="Times New Roman" panose="02020603050405020304" pitchFamily="18" charset="0"/>
              </a:rPr>
              <a:t>Fuel_Price</a:t>
            </a:r>
            <a:r>
              <a:rPr lang="en-CA" sz="2400" dirty="0">
                <a:effectLst/>
                <a:latin typeface="Times New Roman" panose="02020603050405020304" pitchFamily="18" charset="0"/>
                <a:ea typeface="Times New Roman" panose="02020603050405020304" pitchFamily="18" charset="0"/>
                <a:cs typeface="Times New Roman" panose="02020603050405020304" pitchFamily="18" charset="0"/>
              </a:rPr>
              <a:t> - 19.66*CPI -240.1*Unemployment 0.08945*Size + 0.01738*MarkDown2 + 0.1275*MarkDown3 + 0.02755*MarkDown4 + 0.07627*MarkDown5 + 9526</a:t>
            </a:r>
          </a:p>
          <a:p>
            <a:pPr marL="0" indent="0">
              <a:buNone/>
            </a:pPr>
            <a:endParaRPr lang="en-CA" sz="2800" dirty="0">
              <a:effectLst/>
              <a:latin typeface="Arial" panose="020B0604020202020204" pitchFamily="34" charset="0"/>
              <a:ea typeface="Times New Roman" panose="02020603050405020304" pitchFamily="18" charset="0"/>
              <a:cs typeface="Times New Roman" panose="02020603050405020304" pitchFamily="18" charset="0"/>
            </a:endParaRPr>
          </a:p>
          <a:p>
            <a:endParaRPr lang="en-CA" dirty="0"/>
          </a:p>
        </p:txBody>
      </p:sp>
      <p:sp>
        <p:nvSpPr>
          <p:cNvPr id="4" name="Date Placeholder 3">
            <a:extLst>
              <a:ext uri="{FF2B5EF4-FFF2-40B4-BE49-F238E27FC236}">
                <a16:creationId xmlns:a16="http://schemas.microsoft.com/office/drawing/2014/main" id="{2BF58B4B-94EC-D563-93DC-3DAFFA87A3FF}"/>
              </a:ext>
            </a:extLst>
          </p:cNvPr>
          <p:cNvSpPr>
            <a:spLocks noGrp="1"/>
          </p:cNvSpPr>
          <p:nvPr>
            <p:ph type="dt" sz="half" idx="2"/>
          </p:nvPr>
        </p:nvSpPr>
        <p:spPr/>
        <p:txBody>
          <a:bodyPr/>
          <a:lstStyle/>
          <a:p>
            <a:fld id="{321D2AE1-B685-45A1-8C17-19D6BB8C161E}" type="datetime4">
              <a:rPr lang="en-US" smtClean="0"/>
              <a:t>July 28, 2022</a:t>
            </a:fld>
            <a:r>
              <a:rPr lang="en-CA"/>
              <a:t>     |</a:t>
            </a:r>
            <a:endParaRPr lang="en-US" dirty="0"/>
          </a:p>
        </p:txBody>
      </p:sp>
      <p:sp>
        <p:nvSpPr>
          <p:cNvPr id="5" name="Slide Number Placeholder 4">
            <a:extLst>
              <a:ext uri="{FF2B5EF4-FFF2-40B4-BE49-F238E27FC236}">
                <a16:creationId xmlns:a16="http://schemas.microsoft.com/office/drawing/2014/main" id="{7E133A1B-2CDA-9D9E-552D-0B28E82F40D6}"/>
              </a:ext>
            </a:extLst>
          </p:cNvPr>
          <p:cNvSpPr>
            <a:spLocks noGrp="1"/>
          </p:cNvSpPr>
          <p:nvPr>
            <p:ph type="sldNum" sz="quarter" idx="4"/>
          </p:nvPr>
        </p:nvSpPr>
        <p:spPr/>
        <p:txBody>
          <a:bodyPr/>
          <a:lstStyle/>
          <a:p>
            <a:fld id="{E1497D35-93D5-5047-9160-8F9C97C9D015}" type="slidenum">
              <a:rPr lang="en-US" smtClean="0"/>
              <a:pPr/>
              <a:t>11</a:t>
            </a:fld>
            <a:endParaRPr lang="en-US" dirty="0"/>
          </a:p>
        </p:txBody>
      </p:sp>
    </p:spTree>
    <p:extLst>
      <p:ext uri="{BB962C8B-B14F-4D97-AF65-F5344CB8AC3E}">
        <p14:creationId xmlns:p14="http://schemas.microsoft.com/office/powerpoint/2010/main" val="17425924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ED73A1-1836-7DFA-5DA8-9A78C60120B8}"/>
              </a:ext>
            </a:extLst>
          </p:cNvPr>
          <p:cNvSpPr>
            <a:spLocks noGrp="1"/>
          </p:cNvSpPr>
          <p:nvPr>
            <p:ph type="title"/>
          </p:nvPr>
        </p:nvSpPr>
        <p:spPr>
          <a:xfrm>
            <a:off x="365568" y="392415"/>
            <a:ext cx="8444818" cy="609325"/>
          </a:xfrm>
        </p:spPr>
        <p:txBody>
          <a:bodyPr/>
          <a:lstStyle/>
          <a:p>
            <a:r>
              <a:rPr lang="en-CA" dirty="0" err="1"/>
              <a:t>Barplots</a:t>
            </a:r>
            <a:r>
              <a:rPr lang="en-CA" dirty="0"/>
              <a:t> for the weekly sales and holidays</a:t>
            </a:r>
          </a:p>
        </p:txBody>
      </p:sp>
      <p:sp>
        <p:nvSpPr>
          <p:cNvPr id="4" name="Date Placeholder 3">
            <a:extLst>
              <a:ext uri="{FF2B5EF4-FFF2-40B4-BE49-F238E27FC236}">
                <a16:creationId xmlns:a16="http://schemas.microsoft.com/office/drawing/2014/main" id="{34E7F19C-1F95-650B-DEE6-6DFDDECF629F}"/>
              </a:ext>
            </a:extLst>
          </p:cNvPr>
          <p:cNvSpPr>
            <a:spLocks noGrp="1"/>
          </p:cNvSpPr>
          <p:nvPr>
            <p:ph type="dt" sz="half" idx="2"/>
          </p:nvPr>
        </p:nvSpPr>
        <p:spPr/>
        <p:txBody>
          <a:bodyPr/>
          <a:lstStyle/>
          <a:p>
            <a:fld id="{321D2AE1-B685-45A1-8C17-19D6BB8C161E}" type="datetime4">
              <a:rPr lang="en-US" smtClean="0"/>
              <a:t>July 28, 2022</a:t>
            </a:fld>
            <a:r>
              <a:rPr lang="en-CA"/>
              <a:t>     |</a:t>
            </a:r>
            <a:endParaRPr lang="en-US" dirty="0"/>
          </a:p>
        </p:txBody>
      </p:sp>
      <p:sp>
        <p:nvSpPr>
          <p:cNvPr id="5" name="Slide Number Placeholder 4">
            <a:extLst>
              <a:ext uri="{FF2B5EF4-FFF2-40B4-BE49-F238E27FC236}">
                <a16:creationId xmlns:a16="http://schemas.microsoft.com/office/drawing/2014/main" id="{C0F5FCDF-8CA1-EBF9-5BFF-83D4641867AA}"/>
              </a:ext>
            </a:extLst>
          </p:cNvPr>
          <p:cNvSpPr>
            <a:spLocks noGrp="1"/>
          </p:cNvSpPr>
          <p:nvPr>
            <p:ph type="sldNum" sz="quarter" idx="4"/>
          </p:nvPr>
        </p:nvSpPr>
        <p:spPr/>
        <p:txBody>
          <a:bodyPr/>
          <a:lstStyle/>
          <a:p>
            <a:fld id="{E1497D35-93D5-5047-9160-8F9C97C9D015}" type="slidenum">
              <a:rPr lang="en-US" smtClean="0"/>
              <a:pPr/>
              <a:t>12</a:t>
            </a:fld>
            <a:endParaRPr lang="en-US" dirty="0"/>
          </a:p>
        </p:txBody>
      </p:sp>
      <p:pic>
        <p:nvPicPr>
          <p:cNvPr id="6" name="Content Placeholder 5" descr="A picture containing square&#10;&#10;Description automatically generated">
            <a:extLst>
              <a:ext uri="{FF2B5EF4-FFF2-40B4-BE49-F238E27FC236}">
                <a16:creationId xmlns:a16="http://schemas.microsoft.com/office/drawing/2014/main" id="{6945B33D-4131-3A95-6C0C-B713044309D0}"/>
              </a:ext>
            </a:extLst>
          </p:cNvPr>
          <p:cNvPicPr>
            <a:picLocks noGrp="1" noChangeAspect="1"/>
          </p:cNvPicPr>
          <p:nvPr>
            <p:ph idx="1"/>
          </p:nvPr>
        </p:nvPicPr>
        <p:blipFill>
          <a:blip r:embed="rId3"/>
          <a:stretch>
            <a:fillRect/>
          </a:stretch>
        </p:blipFill>
        <p:spPr>
          <a:xfrm>
            <a:off x="168226" y="823300"/>
            <a:ext cx="4737882" cy="2702282"/>
          </a:xfrm>
          <a:prstGeom prst="rect">
            <a:avLst/>
          </a:prstGeom>
        </p:spPr>
      </p:pic>
      <p:pic>
        <p:nvPicPr>
          <p:cNvPr id="7" name="Picture 6" descr="Square&#10;&#10;Description automatically generated with medium confidence">
            <a:extLst>
              <a:ext uri="{FF2B5EF4-FFF2-40B4-BE49-F238E27FC236}">
                <a16:creationId xmlns:a16="http://schemas.microsoft.com/office/drawing/2014/main" id="{3ACAF7E9-62D8-949E-3BDD-F3018B0AA6E2}"/>
              </a:ext>
            </a:extLst>
          </p:cNvPr>
          <p:cNvPicPr>
            <a:picLocks noChangeAspect="1"/>
          </p:cNvPicPr>
          <p:nvPr/>
        </p:nvPicPr>
        <p:blipFill>
          <a:blip r:embed="rId4"/>
          <a:stretch>
            <a:fillRect/>
          </a:stretch>
        </p:blipFill>
        <p:spPr>
          <a:xfrm>
            <a:off x="4706177" y="934263"/>
            <a:ext cx="4072255" cy="2327910"/>
          </a:xfrm>
          <a:prstGeom prst="rect">
            <a:avLst/>
          </a:prstGeom>
        </p:spPr>
      </p:pic>
      <p:pic>
        <p:nvPicPr>
          <p:cNvPr id="8" name="Picture 7" descr="Square&#10;&#10;Description automatically generated with medium confidence">
            <a:extLst>
              <a:ext uri="{FF2B5EF4-FFF2-40B4-BE49-F238E27FC236}">
                <a16:creationId xmlns:a16="http://schemas.microsoft.com/office/drawing/2014/main" id="{46B4EE3A-68E6-246B-F8A6-46261531B295}"/>
              </a:ext>
            </a:extLst>
          </p:cNvPr>
          <p:cNvPicPr>
            <a:picLocks noChangeAspect="1"/>
          </p:cNvPicPr>
          <p:nvPr/>
        </p:nvPicPr>
        <p:blipFill>
          <a:blip r:embed="rId5"/>
          <a:stretch>
            <a:fillRect/>
          </a:stretch>
        </p:blipFill>
        <p:spPr>
          <a:xfrm>
            <a:off x="240967" y="3429000"/>
            <a:ext cx="4465209" cy="2556245"/>
          </a:xfrm>
          <a:prstGeom prst="rect">
            <a:avLst/>
          </a:prstGeom>
        </p:spPr>
      </p:pic>
      <p:pic>
        <p:nvPicPr>
          <p:cNvPr id="9" name="Picture 8" descr="Square&#10;&#10;Description automatically generated with medium confidence">
            <a:extLst>
              <a:ext uri="{FF2B5EF4-FFF2-40B4-BE49-F238E27FC236}">
                <a16:creationId xmlns:a16="http://schemas.microsoft.com/office/drawing/2014/main" id="{615E7EA5-407A-8CD9-1896-7DB58D930D0E}"/>
              </a:ext>
            </a:extLst>
          </p:cNvPr>
          <p:cNvPicPr>
            <a:picLocks noChangeAspect="1"/>
          </p:cNvPicPr>
          <p:nvPr/>
        </p:nvPicPr>
        <p:blipFill>
          <a:blip r:embed="rId6"/>
          <a:stretch>
            <a:fillRect/>
          </a:stretch>
        </p:blipFill>
        <p:spPr>
          <a:xfrm>
            <a:off x="4439609" y="3373136"/>
            <a:ext cx="4605390" cy="2494737"/>
          </a:xfrm>
          <a:prstGeom prst="rect">
            <a:avLst/>
          </a:prstGeom>
        </p:spPr>
      </p:pic>
    </p:spTree>
    <p:extLst>
      <p:ext uri="{BB962C8B-B14F-4D97-AF65-F5344CB8AC3E}">
        <p14:creationId xmlns:p14="http://schemas.microsoft.com/office/powerpoint/2010/main" val="41380971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6F40EC-091D-F361-111D-3E7EC02F9869}"/>
              </a:ext>
            </a:extLst>
          </p:cNvPr>
          <p:cNvSpPr>
            <a:spLocks noGrp="1"/>
          </p:cNvSpPr>
          <p:nvPr>
            <p:ph type="title"/>
          </p:nvPr>
        </p:nvSpPr>
        <p:spPr/>
        <p:txBody>
          <a:bodyPr/>
          <a:lstStyle/>
          <a:p>
            <a:r>
              <a:rPr lang="en-CA" dirty="0"/>
              <a:t>Best and worst stores in terms of weekly sales</a:t>
            </a:r>
          </a:p>
        </p:txBody>
      </p:sp>
      <p:sp>
        <p:nvSpPr>
          <p:cNvPr id="3" name="Content Placeholder 2">
            <a:extLst>
              <a:ext uri="{FF2B5EF4-FFF2-40B4-BE49-F238E27FC236}">
                <a16:creationId xmlns:a16="http://schemas.microsoft.com/office/drawing/2014/main" id="{0040CAFC-D73E-75E5-1D32-65AC0B3AFB16}"/>
              </a:ext>
            </a:extLst>
          </p:cNvPr>
          <p:cNvSpPr>
            <a:spLocks noGrp="1"/>
          </p:cNvSpPr>
          <p:nvPr>
            <p:ph idx="1"/>
          </p:nvPr>
        </p:nvSpPr>
        <p:spPr>
          <a:xfrm>
            <a:off x="365568" y="914400"/>
            <a:ext cx="8444818" cy="5064369"/>
          </a:xfrm>
        </p:spPr>
        <p:txBody>
          <a:bodyPr>
            <a:normAutofit fontScale="62500" lnSpcReduction="20000"/>
          </a:bodyPr>
          <a:lstStyle/>
          <a:p>
            <a:r>
              <a:rPr lang="en-CA" dirty="0"/>
              <a:t>The following code tells us the best and worst stores (out of the 45 total) in terms of it’s performance on the weekly sales.</a:t>
            </a:r>
          </a:p>
          <a:p>
            <a:pPr>
              <a:lnSpc>
                <a:spcPct val="107000"/>
              </a:lnSpc>
              <a:spcAft>
                <a:spcPts val="1000"/>
              </a:spcAft>
            </a:pPr>
            <a:r>
              <a:rPr lang="en-CA" sz="2600" dirty="0" err="1">
                <a:solidFill>
                  <a:srgbClr val="000000"/>
                </a:solidFill>
                <a:effectLst/>
                <a:ea typeface="Times New Roman" panose="02020603050405020304" pitchFamily="18" charset="0"/>
                <a:cs typeface="Times New Roman" panose="02020603050405020304" pitchFamily="18" charset="0"/>
              </a:rPr>
              <a:t>store_sales</a:t>
            </a:r>
            <a:r>
              <a:rPr lang="en-CA" sz="2600" dirty="0">
                <a:solidFill>
                  <a:srgbClr val="000000"/>
                </a:solidFill>
                <a:effectLst/>
                <a:ea typeface="Times New Roman" panose="02020603050405020304" pitchFamily="18" charset="0"/>
                <a:cs typeface="Times New Roman" panose="02020603050405020304" pitchFamily="18" charset="0"/>
              </a:rPr>
              <a:t> &lt;- aggregate(</a:t>
            </a:r>
            <a:r>
              <a:rPr lang="en-CA" sz="2600" dirty="0" err="1">
                <a:solidFill>
                  <a:srgbClr val="000000"/>
                </a:solidFill>
                <a:effectLst/>
                <a:ea typeface="Times New Roman" panose="02020603050405020304" pitchFamily="18" charset="0"/>
                <a:cs typeface="Times New Roman" panose="02020603050405020304" pitchFamily="18" charset="0"/>
              </a:rPr>
              <a:t>train_set$Weekly_Sales</a:t>
            </a:r>
            <a:r>
              <a:rPr lang="en-CA" sz="2600" dirty="0">
                <a:solidFill>
                  <a:srgbClr val="000000"/>
                </a:solidFill>
                <a:effectLst/>
                <a:ea typeface="Times New Roman" panose="02020603050405020304" pitchFamily="18" charset="0"/>
                <a:cs typeface="Times New Roman" panose="02020603050405020304" pitchFamily="18" charset="0"/>
              </a:rPr>
              <a:t>, list(</a:t>
            </a:r>
            <a:r>
              <a:rPr lang="en-CA" sz="2600" dirty="0" err="1">
                <a:solidFill>
                  <a:srgbClr val="000000"/>
                </a:solidFill>
                <a:effectLst/>
                <a:ea typeface="Times New Roman" panose="02020603050405020304" pitchFamily="18" charset="0"/>
                <a:cs typeface="Times New Roman" panose="02020603050405020304" pitchFamily="18" charset="0"/>
              </a:rPr>
              <a:t>train_set$Store</a:t>
            </a:r>
            <a:r>
              <a:rPr lang="en-CA" sz="2600" dirty="0">
                <a:solidFill>
                  <a:srgbClr val="000000"/>
                </a:solidFill>
                <a:effectLst/>
                <a:ea typeface="Times New Roman" panose="02020603050405020304" pitchFamily="18" charset="0"/>
                <a:cs typeface="Times New Roman" panose="02020603050405020304" pitchFamily="18" charset="0"/>
              </a:rPr>
              <a:t>),sum)</a:t>
            </a:r>
            <a:endParaRPr lang="en-CA" sz="2600" dirty="0">
              <a:effectLst/>
              <a:ea typeface="Times New Roman" panose="02020603050405020304" pitchFamily="18" charset="0"/>
              <a:cs typeface="Times New Roman" panose="02020603050405020304" pitchFamily="18" charset="0"/>
            </a:endParaRPr>
          </a:p>
          <a:p>
            <a:pPr>
              <a:lnSpc>
                <a:spcPct val="107000"/>
              </a:lnSpc>
              <a:spcAft>
                <a:spcPts val="1000"/>
              </a:spcAft>
            </a:pPr>
            <a:r>
              <a:rPr lang="en-CA" sz="2600" dirty="0">
                <a:solidFill>
                  <a:srgbClr val="000000"/>
                </a:solidFill>
                <a:effectLst/>
                <a:ea typeface="Times New Roman" panose="02020603050405020304" pitchFamily="18" charset="0"/>
                <a:cs typeface="Times New Roman" panose="02020603050405020304" pitchFamily="18" charset="0"/>
              </a:rPr>
              <a:t>names(</a:t>
            </a:r>
            <a:r>
              <a:rPr lang="en-CA" sz="2600" dirty="0" err="1">
                <a:solidFill>
                  <a:srgbClr val="000000"/>
                </a:solidFill>
                <a:effectLst/>
                <a:ea typeface="Times New Roman" panose="02020603050405020304" pitchFamily="18" charset="0"/>
                <a:cs typeface="Times New Roman" panose="02020603050405020304" pitchFamily="18" charset="0"/>
              </a:rPr>
              <a:t>store_sales</a:t>
            </a:r>
            <a:r>
              <a:rPr lang="en-CA" sz="2600" dirty="0">
                <a:solidFill>
                  <a:srgbClr val="000000"/>
                </a:solidFill>
                <a:effectLst/>
                <a:ea typeface="Times New Roman" panose="02020603050405020304" pitchFamily="18" charset="0"/>
                <a:cs typeface="Times New Roman" panose="02020603050405020304" pitchFamily="18" charset="0"/>
              </a:rPr>
              <a:t>)&lt;-c("store","</a:t>
            </a:r>
            <a:r>
              <a:rPr lang="en-CA" sz="2600" dirty="0" err="1">
                <a:solidFill>
                  <a:srgbClr val="000000"/>
                </a:solidFill>
                <a:effectLst/>
                <a:ea typeface="Times New Roman" panose="02020603050405020304" pitchFamily="18" charset="0"/>
                <a:cs typeface="Times New Roman" panose="02020603050405020304" pitchFamily="18" charset="0"/>
              </a:rPr>
              <a:t>Total_Sales</a:t>
            </a:r>
            <a:r>
              <a:rPr lang="en-CA" sz="2600" dirty="0">
                <a:solidFill>
                  <a:srgbClr val="000000"/>
                </a:solidFill>
                <a:effectLst/>
                <a:ea typeface="Times New Roman" panose="02020603050405020304" pitchFamily="18" charset="0"/>
                <a:cs typeface="Times New Roman" panose="02020603050405020304" pitchFamily="18" charset="0"/>
              </a:rPr>
              <a:t>")</a:t>
            </a:r>
            <a:endParaRPr lang="en-CA" sz="2600" dirty="0">
              <a:effectLst/>
              <a:ea typeface="Times New Roman" panose="02020603050405020304" pitchFamily="18" charset="0"/>
              <a:cs typeface="Times New Roman" panose="02020603050405020304" pitchFamily="18" charset="0"/>
            </a:endParaRPr>
          </a:p>
          <a:p>
            <a:pPr>
              <a:lnSpc>
                <a:spcPct val="107000"/>
              </a:lnSpc>
              <a:spcAft>
                <a:spcPts val="1000"/>
              </a:spcAft>
            </a:pPr>
            <a:r>
              <a:rPr lang="en-CA" sz="2600" dirty="0">
                <a:solidFill>
                  <a:srgbClr val="000000"/>
                </a:solidFill>
                <a:effectLst/>
                <a:ea typeface="Times New Roman" panose="02020603050405020304" pitchFamily="18" charset="0"/>
                <a:cs typeface="Times New Roman" panose="02020603050405020304" pitchFamily="18" charset="0"/>
              </a:rPr>
              <a:t>str(</a:t>
            </a:r>
            <a:r>
              <a:rPr lang="en-CA" sz="2600" dirty="0" err="1">
                <a:solidFill>
                  <a:srgbClr val="000000"/>
                </a:solidFill>
                <a:effectLst/>
                <a:ea typeface="Times New Roman" panose="02020603050405020304" pitchFamily="18" charset="0"/>
                <a:cs typeface="Times New Roman" panose="02020603050405020304" pitchFamily="18" charset="0"/>
              </a:rPr>
              <a:t>store_sales</a:t>
            </a:r>
            <a:r>
              <a:rPr lang="en-CA" sz="2600" dirty="0">
                <a:solidFill>
                  <a:srgbClr val="000000"/>
                </a:solidFill>
                <a:effectLst/>
                <a:ea typeface="Times New Roman" panose="02020603050405020304" pitchFamily="18" charset="0"/>
                <a:cs typeface="Times New Roman" panose="02020603050405020304" pitchFamily="18" charset="0"/>
              </a:rPr>
              <a:t>) # gives us 45 different stores of the total sales, combining all the departments</a:t>
            </a:r>
            <a:endParaRPr lang="en-CA" sz="2600" dirty="0">
              <a:effectLst/>
              <a:ea typeface="Times New Roman" panose="02020603050405020304" pitchFamily="18" charset="0"/>
              <a:cs typeface="Times New Roman" panose="02020603050405020304" pitchFamily="18" charset="0"/>
            </a:endParaRPr>
          </a:p>
          <a:p>
            <a:pPr marL="0" indent="0">
              <a:lnSpc>
                <a:spcPct val="107000"/>
              </a:lnSpc>
              <a:spcAft>
                <a:spcPts val="1000"/>
              </a:spcAft>
              <a:buNone/>
            </a:pPr>
            <a:endParaRPr lang="en-CA" sz="2600" dirty="0">
              <a:effectLst/>
              <a:ea typeface="Times New Roman" panose="02020603050405020304" pitchFamily="18" charset="0"/>
              <a:cs typeface="Times New Roman" panose="02020603050405020304" pitchFamily="18" charset="0"/>
            </a:endParaRPr>
          </a:p>
          <a:p>
            <a:pPr>
              <a:lnSpc>
                <a:spcPct val="107000"/>
              </a:lnSpc>
              <a:spcAft>
                <a:spcPts val="1000"/>
              </a:spcAft>
            </a:pPr>
            <a:r>
              <a:rPr lang="en-CA" sz="2600" dirty="0">
                <a:solidFill>
                  <a:srgbClr val="000000"/>
                </a:solidFill>
                <a:effectLst/>
                <a:ea typeface="Times New Roman" panose="02020603050405020304" pitchFamily="18" charset="0"/>
                <a:cs typeface="Times New Roman" panose="02020603050405020304" pitchFamily="18" charset="0"/>
              </a:rPr>
              <a:t>min(</a:t>
            </a:r>
            <a:r>
              <a:rPr lang="en-CA" sz="2600" dirty="0" err="1">
                <a:solidFill>
                  <a:srgbClr val="000000"/>
                </a:solidFill>
                <a:effectLst/>
                <a:ea typeface="Times New Roman" panose="02020603050405020304" pitchFamily="18" charset="0"/>
                <a:cs typeface="Times New Roman" panose="02020603050405020304" pitchFamily="18" charset="0"/>
              </a:rPr>
              <a:t>store_sales$Total_Sales</a:t>
            </a:r>
            <a:r>
              <a:rPr lang="en-CA" sz="2600" dirty="0">
                <a:solidFill>
                  <a:srgbClr val="000000"/>
                </a:solidFill>
                <a:effectLst/>
                <a:ea typeface="Times New Roman" panose="02020603050405020304" pitchFamily="18" charset="0"/>
                <a:cs typeface="Times New Roman" panose="02020603050405020304" pitchFamily="18" charset="0"/>
              </a:rPr>
              <a:t>) # 0.8388226</a:t>
            </a:r>
            <a:endParaRPr lang="en-CA" sz="2600" dirty="0">
              <a:effectLst/>
              <a:ea typeface="Times New Roman" panose="02020603050405020304" pitchFamily="18" charset="0"/>
              <a:cs typeface="Times New Roman" panose="02020603050405020304" pitchFamily="18" charset="0"/>
            </a:endParaRPr>
          </a:p>
          <a:p>
            <a:pPr>
              <a:lnSpc>
                <a:spcPct val="107000"/>
              </a:lnSpc>
              <a:spcAft>
                <a:spcPts val="1000"/>
              </a:spcAft>
            </a:pPr>
            <a:r>
              <a:rPr lang="en-CA" sz="2600" dirty="0">
                <a:solidFill>
                  <a:srgbClr val="000000"/>
                </a:solidFill>
                <a:effectLst/>
                <a:ea typeface="Times New Roman" panose="02020603050405020304" pitchFamily="18" charset="0"/>
                <a:cs typeface="Times New Roman" panose="02020603050405020304" pitchFamily="18" charset="0"/>
              </a:rPr>
              <a:t>max(</a:t>
            </a:r>
            <a:r>
              <a:rPr lang="en-CA" sz="2600" dirty="0" err="1">
                <a:solidFill>
                  <a:srgbClr val="000000"/>
                </a:solidFill>
                <a:effectLst/>
                <a:ea typeface="Times New Roman" panose="02020603050405020304" pitchFamily="18" charset="0"/>
                <a:cs typeface="Times New Roman" panose="02020603050405020304" pitchFamily="18" charset="0"/>
              </a:rPr>
              <a:t>store_sales$Total_Sales</a:t>
            </a:r>
            <a:r>
              <a:rPr lang="en-CA" sz="2600" dirty="0">
                <a:solidFill>
                  <a:srgbClr val="000000"/>
                </a:solidFill>
                <a:effectLst/>
                <a:ea typeface="Times New Roman" panose="02020603050405020304" pitchFamily="18" charset="0"/>
                <a:cs typeface="Times New Roman" panose="02020603050405020304" pitchFamily="18" charset="0"/>
              </a:rPr>
              <a:t>) # 7.677282</a:t>
            </a:r>
            <a:endParaRPr lang="en-CA" sz="2600" dirty="0">
              <a:effectLst/>
              <a:ea typeface="Times New Roman" panose="02020603050405020304" pitchFamily="18" charset="0"/>
              <a:cs typeface="Times New Roman" panose="02020603050405020304" pitchFamily="18" charset="0"/>
            </a:endParaRPr>
          </a:p>
          <a:p>
            <a:pPr marL="0" indent="0">
              <a:lnSpc>
                <a:spcPct val="107000"/>
              </a:lnSpc>
              <a:spcAft>
                <a:spcPts val="1000"/>
              </a:spcAft>
              <a:buNone/>
            </a:pPr>
            <a:endParaRPr lang="en-CA" sz="2600" dirty="0">
              <a:effectLst/>
              <a:ea typeface="Times New Roman" panose="02020603050405020304" pitchFamily="18" charset="0"/>
              <a:cs typeface="Times New Roman" panose="02020603050405020304" pitchFamily="18" charset="0"/>
            </a:endParaRPr>
          </a:p>
          <a:p>
            <a:pPr>
              <a:lnSpc>
                <a:spcPct val="107000"/>
              </a:lnSpc>
              <a:spcAft>
                <a:spcPts val="1000"/>
              </a:spcAft>
            </a:pPr>
            <a:r>
              <a:rPr lang="en-CA" sz="2600" dirty="0">
                <a:solidFill>
                  <a:srgbClr val="000000"/>
                </a:solidFill>
                <a:effectLst/>
                <a:ea typeface="Times New Roman" panose="02020603050405020304" pitchFamily="18" charset="0"/>
                <a:cs typeface="Times New Roman" panose="02020603050405020304" pitchFamily="18" charset="0"/>
              </a:rPr>
              <a:t>which(</a:t>
            </a:r>
            <a:r>
              <a:rPr lang="en-CA" sz="2600" dirty="0" err="1">
                <a:solidFill>
                  <a:srgbClr val="000000"/>
                </a:solidFill>
                <a:effectLst/>
                <a:ea typeface="Times New Roman" panose="02020603050405020304" pitchFamily="18" charset="0"/>
                <a:cs typeface="Times New Roman" panose="02020603050405020304" pitchFamily="18" charset="0"/>
              </a:rPr>
              <a:t>store_sales$Total_Sales</a:t>
            </a:r>
            <a:r>
              <a:rPr lang="en-CA" sz="2600" dirty="0">
                <a:solidFill>
                  <a:srgbClr val="000000"/>
                </a:solidFill>
                <a:effectLst/>
                <a:ea typeface="Times New Roman" panose="02020603050405020304" pitchFamily="18" charset="0"/>
                <a:cs typeface="Times New Roman" panose="02020603050405020304" pitchFamily="18" charset="0"/>
              </a:rPr>
              <a:t>==min(</a:t>
            </a:r>
            <a:r>
              <a:rPr lang="en-CA" sz="2600" dirty="0" err="1">
                <a:solidFill>
                  <a:srgbClr val="000000"/>
                </a:solidFill>
                <a:effectLst/>
                <a:ea typeface="Times New Roman" panose="02020603050405020304" pitchFamily="18" charset="0"/>
                <a:cs typeface="Times New Roman" panose="02020603050405020304" pitchFamily="18" charset="0"/>
              </a:rPr>
              <a:t>store_sales$Total_Sales</a:t>
            </a:r>
            <a:r>
              <a:rPr lang="en-CA" sz="2600" dirty="0">
                <a:solidFill>
                  <a:srgbClr val="000000"/>
                </a:solidFill>
                <a:effectLst/>
                <a:ea typeface="Times New Roman" panose="02020603050405020304" pitchFamily="18" charset="0"/>
                <a:cs typeface="Times New Roman" panose="02020603050405020304" pitchFamily="18" charset="0"/>
              </a:rPr>
              <a:t>))</a:t>
            </a:r>
            <a:endParaRPr lang="en-CA" sz="2600" dirty="0">
              <a:effectLst/>
              <a:ea typeface="Times New Roman" panose="02020603050405020304" pitchFamily="18" charset="0"/>
              <a:cs typeface="Times New Roman" panose="02020603050405020304" pitchFamily="18" charset="0"/>
            </a:endParaRPr>
          </a:p>
          <a:p>
            <a:pPr>
              <a:lnSpc>
                <a:spcPct val="107000"/>
              </a:lnSpc>
              <a:spcAft>
                <a:spcPts val="1000"/>
              </a:spcAft>
            </a:pPr>
            <a:r>
              <a:rPr lang="en-CA" sz="2600" dirty="0">
                <a:solidFill>
                  <a:srgbClr val="000000"/>
                </a:solidFill>
                <a:effectLst/>
                <a:ea typeface="Times New Roman" panose="02020603050405020304" pitchFamily="18" charset="0"/>
                <a:cs typeface="Times New Roman" panose="02020603050405020304" pitchFamily="18" charset="0"/>
              </a:rPr>
              <a:t>#Store 44 has the lowest total weekly sales out of the 45 stores at 0.8388226</a:t>
            </a:r>
            <a:endParaRPr lang="en-CA" sz="2600" dirty="0">
              <a:effectLst/>
              <a:ea typeface="Times New Roman" panose="02020603050405020304" pitchFamily="18" charset="0"/>
              <a:cs typeface="Times New Roman" panose="02020603050405020304" pitchFamily="18" charset="0"/>
            </a:endParaRPr>
          </a:p>
          <a:p>
            <a:pPr>
              <a:lnSpc>
                <a:spcPct val="107000"/>
              </a:lnSpc>
              <a:spcAft>
                <a:spcPts val="1000"/>
              </a:spcAft>
            </a:pPr>
            <a:r>
              <a:rPr lang="en-CA" sz="2600" dirty="0">
                <a:solidFill>
                  <a:srgbClr val="000000"/>
                </a:solidFill>
                <a:effectLst/>
                <a:ea typeface="Times New Roman" panose="02020603050405020304" pitchFamily="18" charset="0"/>
                <a:cs typeface="Times New Roman" panose="02020603050405020304" pitchFamily="18" charset="0"/>
              </a:rPr>
              <a:t>which(</a:t>
            </a:r>
            <a:r>
              <a:rPr lang="en-CA" sz="2600" dirty="0" err="1">
                <a:solidFill>
                  <a:srgbClr val="000000"/>
                </a:solidFill>
                <a:effectLst/>
                <a:ea typeface="Times New Roman" panose="02020603050405020304" pitchFamily="18" charset="0"/>
                <a:cs typeface="Times New Roman" panose="02020603050405020304" pitchFamily="18" charset="0"/>
              </a:rPr>
              <a:t>store_sales$Total_Sales</a:t>
            </a:r>
            <a:r>
              <a:rPr lang="en-CA" sz="2600" dirty="0">
                <a:solidFill>
                  <a:srgbClr val="000000"/>
                </a:solidFill>
                <a:effectLst/>
                <a:ea typeface="Times New Roman" panose="02020603050405020304" pitchFamily="18" charset="0"/>
                <a:cs typeface="Times New Roman" panose="02020603050405020304" pitchFamily="18" charset="0"/>
              </a:rPr>
              <a:t>==max(</a:t>
            </a:r>
            <a:r>
              <a:rPr lang="en-CA" sz="2600" dirty="0" err="1">
                <a:solidFill>
                  <a:srgbClr val="000000"/>
                </a:solidFill>
                <a:effectLst/>
                <a:ea typeface="Times New Roman" panose="02020603050405020304" pitchFamily="18" charset="0"/>
                <a:cs typeface="Times New Roman" panose="02020603050405020304" pitchFamily="18" charset="0"/>
              </a:rPr>
              <a:t>store_sales$Total_Sales</a:t>
            </a:r>
            <a:r>
              <a:rPr lang="en-CA" sz="2600" dirty="0">
                <a:solidFill>
                  <a:srgbClr val="000000"/>
                </a:solidFill>
                <a:effectLst/>
                <a:ea typeface="Times New Roman" panose="02020603050405020304" pitchFamily="18" charset="0"/>
                <a:cs typeface="Times New Roman" panose="02020603050405020304" pitchFamily="18" charset="0"/>
              </a:rPr>
              <a:t>))</a:t>
            </a:r>
            <a:endParaRPr lang="en-CA" sz="2600" dirty="0">
              <a:effectLst/>
              <a:ea typeface="Times New Roman" panose="02020603050405020304" pitchFamily="18" charset="0"/>
              <a:cs typeface="Times New Roman" panose="02020603050405020304" pitchFamily="18" charset="0"/>
            </a:endParaRPr>
          </a:p>
          <a:p>
            <a:pPr>
              <a:lnSpc>
                <a:spcPct val="107000"/>
              </a:lnSpc>
              <a:spcAft>
                <a:spcPts val="1000"/>
              </a:spcAft>
            </a:pPr>
            <a:r>
              <a:rPr lang="en-CA" sz="2600" dirty="0">
                <a:solidFill>
                  <a:srgbClr val="000000"/>
                </a:solidFill>
                <a:effectLst/>
                <a:ea typeface="Times New Roman" panose="02020603050405020304" pitchFamily="18" charset="0"/>
                <a:cs typeface="Times New Roman" panose="02020603050405020304" pitchFamily="18" charset="0"/>
              </a:rPr>
              <a:t>#Store 20 has the highest total weekly sales out of the 45 stores at 7.677282</a:t>
            </a:r>
            <a:endParaRPr lang="en-CA" sz="2600" dirty="0">
              <a:effectLst/>
              <a:ea typeface="Times New Roman" panose="02020603050405020304" pitchFamily="18" charset="0"/>
              <a:cs typeface="Times New Roman" panose="02020603050405020304" pitchFamily="18" charset="0"/>
            </a:endParaRPr>
          </a:p>
          <a:p>
            <a:endParaRPr lang="en-CA" dirty="0"/>
          </a:p>
        </p:txBody>
      </p:sp>
      <p:sp>
        <p:nvSpPr>
          <p:cNvPr id="4" name="Date Placeholder 3">
            <a:extLst>
              <a:ext uri="{FF2B5EF4-FFF2-40B4-BE49-F238E27FC236}">
                <a16:creationId xmlns:a16="http://schemas.microsoft.com/office/drawing/2014/main" id="{EDDCAC4A-80BA-D8F9-CB97-5C2E852A3D62}"/>
              </a:ext>
            </a:extLst>
          </p:cNvPr>
          <p:cNvSpPr>
            <a:spLocks noGrp="1"/>
          </p:cNvSpPr>
          <p:nvPr>
            <p:ph type="dt" sz="half" idx="2"/>
          </p:nvPr>
        </p:nvSpPr>
        <p:spPr/>
        <p:txBody>
          <a:bodyPr/>
          <a:lstStyle/>
          <a:p>
            <a:fld id="{321D2AE1-B685-45A1-8C17-19D6BB8C161E}" type="datetime4">
              <a:rPr lang="en-US" smtClean="0"/>
              <a:t>July 28, 2022</a:t>
            </a:fld>
            <a:r>
              <a:rPr lang="en-CA"/>
              <a:t>     |</a:t>
            </a:r>
            <a:endParaRPr lang="en-US" dirty="0"/>
          </a:p>
        </p:txBody>
      </p:sp>
      <p:sp>
        <p:nvSpPr>
          <p:cNvPr id="5" name="Slide Number Placeholder 4">
            <a:extLst>
              <a:ext uri="{FF2B5EF4-FFF2-40B4-BE49-F238E27FC236}">
                <a16:creationId xmlns:a16="http://schemas.microsoft.com/office/drawing/2014/main" id="{42C6E905-1298-426A-A97F-97E9B9E25985}"/>
              </a:ext>
            </a:extLst>
          </p:cNvPr>
          <p:cNvSpPr>
            <a:spLocks noGrp="1"/>
          </p:cNvSpPr>
          <p:nvPr>
            <p:ph type="sldNum" sz="quarter" idx="4"/>
          </p:nvPr>
        </p:nvSpPr>
        <p:spPr/>
        <p:txBody>
          <a:bodyPr/>
          <a:lstStyle/>
          <a:p>
            <a:fld id="{E1497D35-93D5-5047-9160-8F9C97C9D015}" type="slidenum">
              <a:rPr lang="en-US" smtClean="0"/>
              <a:pPr/>
              <a:t>13</a:t>
            </a:fld>
            <a:endParaRPr lang="en-US" dirty="0"/>
          </a:p>
        </p:txBody>
      </p:sp>
    </p:spTree>
    <p:extLst>
      <p:ext uri="{BB962C8B-B14F-4D97-AF65-F5344CB8AC3E}">
        <p14:creationId xmlns:p14="http://schemas.microsoft.com/office/powerpoint/2010/main" val="5254309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F2D429-7769-F7B3-9E9B-0F44E5E4F853}"/>
              </a:ext>
            </a:extLst>
          </p:cNvPr>
          <p:cNvSpPr>
            <a:spLocks noGrp="1"/>
          </p:cNvSpPr>
          <p:nvPr>
            <p:ph type="title"/>
          </p:nvPr>
        </p:nvSpPr>
        <p:spPr>
          <a:xfrm>
            <a:off x="365568" y="392415"/>
            <a:ext cx="8444818" cy="609325"/>
          </a:xfrm>
        </p:spPr>
        <p:txBody>
          <a:bodyPr/>
          <a:lstStyle/>
          <a:p>
            <a:r>
              <a:rPr lang="en-CA" dirty="0"/>
              <a:t>Random forest for regression</a:t>
            </a:r>
          </a:p>
        </p:txBody>
      </p:sp>
      <p:sp>
        <p:nvSpPr>
          <p:cNvPr id="4" name="Date Placeholder 3">
            <a:extLst>
              <a:ext uri="{FF2B5EF4-FFF2-40B4-BE49-F238E27FC236}">
                <a16:creationId xmlns:a16="http://schemas.microsoft.com/office/drawing/2014/main" id="{6BB706C5-B45E-64BC-ED11-554D29D4F52D}"/>
              </a:ext>
            </a:extLst>
          </p:cNvPr>
          <p:cNvSpPr>
            <a:spLocks noGrp="1"/>
          </p:cNvSpPr>
          <p:nvPr>
            <p:ph type="dt" sz="half" idx="2"/>
          </p:nvPr>
        </p:nvSpPr>
        <p:spPr/>
        <p:txBody>
          <a:bodyPr/>
          <a:lstStyle/>
          <a:p>
            <a:fld id="{321D2AE1-B685-45A1-8C17-19D6BB8C161E}" type="datetime4">
              <a:rPr lang="en-US" smtClean="0"/>
              <a:t>July 28, 2022</a:t>
            </a:fld>
            <a:r>
              <a:rPr lang="en-CA"/>
              <a:t>     |</a:t>
            </a:r>
            <a:endParaRPr lang="en-US" dirty="0"/>
          </a:p>
        </p:txBody>
      </p:sp>
      <p:sp>
        <p:nvSpPr>
          <p:cNvPr id="5" name="Slide Number Placeholder 4">
            <a:extLst>
              <a:ext uri="{FF2B5EF4-FFF2-40B4-BE49-F238E27FC236}">
                <a16:creationId xmlns:a16="http://schemas.microsoft.com/office/drawing/2014/main" id="{59EF2980-E9DC-A19C-FD31-929E1F1B6EE2}"/>
              </a:ext>
            </a:extLst>
          </p:cNvPr>
          <p:cNvSpPr>
            <a:spLocks noGrp="1"/>
          </p:cNvSpPr>
          <p:nvPr>
            <p:ph type="sldNum" sz="quarter" idx="4"/>
          </p:nvPr>
        </p:nvSpPr>
        <p:spPr/>
        <p:txBody>
          <a:bodyPr/>
          <a:lstStyle/>
          <a:p>
            <a:fld id="{E1497D35-93D5-5047-9160-8F9C97C9D015}" type="slidenum">
              <a:rPr lang="en-US" smtClean="0"/>
              <a:pPr/>
              <a:t>14</a:t>
            </a:fld>
            <a:endParaRPr lang="en-US" dirty="0"/>
          </a:p>
        </p:txBody>
      </p:sp>
      <p:pic>
        <p:nvPicPr>
          <p:cNvPr id="6" name="Content Placeholder 5">
            <a:extLst>
              <a:ext uri="{FF2B5EF4-FFF2-40B4-BE49-F238E27FC236}">
                <a16:creationId xmlns:a16="http://schemas.microsoft.com/office/drawing/2014/main" id="{B1F85122-B93F-683A-9CA5-B5906BC93A55}"/>
              </a:ext>
            </a:extLst>
          </p:cNvPr>
          <p:cNvPicPr>
            <a:picLocks noGrp="1" noChangeAspect="1"/>
          </p:cNvPicPr>
          <p:nvPr>
            <p:ph idx="1"/>
          </p:nvPr>
        </p:nvPicPr>
        <p:blipFill>
          <a:blip r:embed="rId3"/>
          <a:stretch>
            <a:fillRect/>
          </a:stretch>
        </p:blipFill>
        <p:spPr>
          <a:xfrm>
            <a:off x="333614" y="1001740"/>
            <a:ext cx="8014512" cy="2233829"/>
          </a:xfrm>
          <a:prstGeom prst="rect">
            <a:avLst/>
          </a:prstGeom>
        </p:spPr>
      </p:pic>
      <p:pic>
        <p:nvPicPr>
          <p:cNvPr id="7" name="Picture 6" descr="Text&#10;&#10;Description automatically generated">
            <a:extLst>
              <a:ext uri="{FF2B5EF4-FFF2-40B4-BE49-F238E27FC236}">
                <a16:creationId xmlns:a16="http://schemas.microsoft.com/office/drawing/2014/main" id="{CFDFDC13-435F-2729-6BBB-3FA09D85DE55}"/>
              </a:ext>
            </a:extLst>
          </p:cNvPr>
          <p:cNvPicPr>
            <a:picLocks noChangeAspect="1"/>
          </p:cNvPicPr>
          <p:nvPr/>
        </p:nvPicPr>
        <p:blipFill>
          <a:blip r:embed="rId4"/>
          <a:stretch>
            <a:fillRect/>
          </a:stretch>
        </p:blipFill>
        <p:spPr>
          <a:xfrm>
            <a:off x="332310" y="3498756"/>
            <a:ext cx="8014512" cy="2233829"/>
          </a:xfrm>
          <a:prstGeom prst="rect">
            <a:avLst/>
          </a:prstGeom>
        </p:spPr>
      </p:pic>
    </p:spTree>
    <p:extLst>
      <p:ext uri="{BB962C8B-B14F-4D97-AF65-F5344CB8AC3E}">
        <p14:creationId xmlns:p14="http://schemas.microsoft.com/office/powerpoint/2010/main" val="17213018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EDE198-B14C-50E8-2A0C-82A4FF1ED1F9}"/>
              </a:ext>
            </a:extLst>
          </p:cNvPr>
          <p:cNvSpPr>
            <a:spLocks noGrp="1"/>
          </p:cNvSpPr>
          <p:nvPr>
            <p:ph type="title"/>
          </p:nvPr>
        </p:nvSpPr>
        <p:spPr>
          <a:xfrm>
            <a:off x="365568" y="392415"/>
            <a:ext cx="8444818" cy="609325"/>
          </a:xfrm>
        </p:spPr>
        <p:txBody>
          <a:bodyPr/>
          <a:lstStyle/>
          <a:p>
            <a:r>
              <a:rPr lang="en-CA" dirty="0"/>
              <a:t>Random Forest for the best and worst stores</a:t>
            </a:r>
          </a:p>
        </p:txBody>
      </p:sp>
      <p:sp>
        <p:nvSpPr>
          <p:cNvPr id="4" name="Date Placeholder 3">
            <a:extLst>
              <a:ext uri="{FF2B5EF4-FFF2-40B4-BE49-F238E27FC236}">
                <a16:creationId xmlns:a16="http://schemas.microsoft.com/office/drawing/2014/main" id="{AFA13E28-0254-FE87-9738-DFFF75B592D0}"/>
              </a:ext>
            </a:extLst>
          </p:cNvPr>
          <p:cNvSpPr>
            <a:spLocks noGrp="1"/>
          </p:cNvSpPr>
          <p:nvPr>
            <p:ph type="dt" sz="half" idx="2"/>
          </p:nvPr>
        </p:nvSpPr>
        <p:spPr/>
        <p:txBody>
          <a:bodyPr/>
          <a:lstStyle/>
          <a:p>
            <a:fld id="{321D2AE1-B685-45A1-8C17-19D6BB8C161E}" type="datetime4">
              <a:rPr lang="en-US" smtClean="0"/>
              <a:t>July 28, 2022</a:t>
            </a:fld>
            <a:r>
              <a:rPr lang="en-CA"/>
              <a:t>     |</a:t>
            </a:r>
            <a:endParaRPr lang="en-US" dirty="0"/>
          </a:p>
        </p:txBody>
      </p:sp>
      <p:sp>
        <p:nvSpPr>
          <p:cNvPr id="5" name="Slide Number Placeholder 4">
            <a:extLst>
              <a:ext uri="{FF2B5EF4-FFF2-40B4-BE49-F238E27FC236}">
                <a16:creationId xmlns:a16="http://schemas.microsoft.com/office/drawing/2014/main" id="{C5C8CA38-3ED0-40EE-D417-6B8A47AFE6AA}"/>
              </a:ext>
            </a:extLst>
          </p:cNvPr>
          <p:cNvSpPr>
            <a:spLocks noGrp="1"/>
          </p:cNvSpPr>
          <p:nvPr>
            <p:ph type="sldNum" sz="quarter" idx="4"/>
          </p:nvPr>
        </p:nvSpPr>
        <p:spPr/>
        <p:txBody>
          <a:bodyPr/>
          <a:lstStyle/>
          <a:p>
            <a:fld id="{E1497D35-93D5-5047-9160-8F9C97C9D015}" type="slidenum">
              <a:rPr lang="en-US" smtClean="0"/>
              <a:pPr/>
              <a:t>15</a:t>
            </a:fld>
            <a:endParaRPr lang="en-US" dirty="0"/>
          </a:p>
        </p:txBody>
      </p:sp>
      <p:pic>
        <p:nvPicPr>
          <p:cNvPr id="8" name="Content Placeholder 7" descr="Text&#10;&#10;Description automatically generated">
            <a:extLst>
              <a:ext uri="{FF2B5EF4-FFF2-40B4-BE49-F238E27FC236}">
                <a16:creationId xmlns:a16="http://schemas.microsoft.com/office/drawing/2014/main" id="{FF3D6BD1-5223-76DC-725D-9EA9B52BE0C8}"/>
              </a:ext>
            </a:extLst>
          </p:cNvPr>
          <p:cNvPicPr>
            <a:picLocks noGrp="1" noChangeAspect="1"/>
          </p:cNvPicPr>
          <p:nvPr>
            <p:ph idx="1"/>
          </p:nvPr>
        </p:nvPicPr>
        <p:blipFill>
          <a:blip r:embed="rId3"/>
          <a:stretch>
            <a:fillRect/>
          </a:stretch>
        </p:blipFill>
        <p:spPr>
          <a:xfrm>
            <a:off x="333614" y="911108"/>
            <a:ext cx="8511883" cy="5067661"/>
          </a:xfrm>
          <a:prstGeom prst="rect">
            <a:avLst/>
          </a:prstGeom>
        </p:spPr>
      </p:pic>
    </p:spTree>
    <p:extLst>
      <p:ext uri="{BB962C8B-B14F-4D97-AF65-F5344CB8AC3E}">
        <p14:creationId xmlns:p14="http://schemas.microsoft.com/office/powerpoint/2010/main" val="29242492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55B370-B0C3-976E-BFDF-F01B8A8AB779}"/>
              </a:ext>
            </a:extLst>
          </p:cNvPr>
          <p:cNvSpPr>
            <a:spLocks noGrp="1"/>
          </p:cNvSpPr>
          <p:nvPr>
            <p:ph type="title"/>
          </p:nvPr>
        </p:nvSpPr>
        <p:spPr/>
        <p:txBody>
          <a:bodyPr/>
          <a:lstStyle/>
          <a:p>
            <a:r>
              <a:rPr lang="en-CA" dirty="0"/>
              <a:t>Holidays and how they affect the data</a:t>
            </a:r>
          </a:p>
        </p:txBody>
      </p:sp>
      <p:sp>
        <p:nvSpPr>
          <p:cNvPr id="3" name="Content Placeholder 2">
            <a:extLst>
              <a:ext uri="{FF2B5EF4-FFF2-40B4-BE49-F238E27FC236}">
                <a16:creationId xmlns:a16="http://schemas.microsoft.com/office/drawing/2014/main" id="{4874C12F-DF6F-C11D-B20D-A8F664966EE6}"/>
              </a:ext>
            </a:extLst>
          </p:cNvPr>
          <p:cNvSpPr>
            <a:spLocks noGrp="1"/>
          </p:cNvSpPr>
          <p:nvPr>
            <p:ph idx="1"/>
          </p:nvPr>
        </p:nvSpPr>
        <p:spPr>
          <a:xfrm>
            <a:off x="365568" y="1125416"/>
            <a:ext cx="8444818" cy="4642338"/>
          </a:xfrm>
        </p:spPr>
        <p:txBody>
          <a:bodyPr/>
          <a:lstStyle/>
          <a:p>
            <a:r>
              <a:rPr lang="en-CA" dirty="0"/>
              <a:t>Not all holidays were considered in this dataset. The 4 main holidays considered were Super Bowl (mid-February), Labor Day (early September, before school year starts), Thanksgiving (late November) and Christmas holidays (last week of the year)</a:t>
            </a:r>
          </a:p>
          <a:p>
            <a:r>
              <a:rPr lang="en-CA" dirty="0"/>
              <a:t>From the store 44 train set, there were a total of 348 rows that were holidays (68 being thanksgiving, 109 being Super Bowl, 67 being Christmas and 104 being labor day)</a:t>
            </a:r>
          </a:p>
          <a:p>
            <a:r>
              <a:rPr lang="en-CA" dirty="0"/>
              <a:t>From the store 20 train set, there were a total of 499 rows that were holidays (98 being thanksgiving, 153 being Super Bowl, 96 being Christmas and 152 being labor day)</a:t>
            </a:r>
          </a:p>
          <a:p>
            <a:endParaRPr lang="en-CA" dirty="0"/>
          </a:p>
        </p:txBody>
      </p:sp>
      <p:sp>
        <p:nvSpPr>
          <p:cNvPr id="4" name="Date Placeholder 3">
            <a:extLst>
              <a:ext uri="{FF2B5EF4-FFF2-40B4-BE49-F238E27FC236}">
                <a16:creationId xmlns:a16="http://schemas.microsoft.com/office/drawing/2014/main" id="{C7F44B49-5984-781C-2A21-7EBF6CD8A761}"/>
              </a:ext>
            </a:extLst>
          </p:cNvPr>
          <p:cNvSpPr>
            <a:spLocks noGrp="1"/>
          </p:cNvSpPr>
          <p:nvPr>
            <p:ph type="dt" sz="half" idx="2"/>
          </p:nvPr>
        </p:nvSpPr>
        <p:spPr/>
        <p:txBody>
          <a:bodyPr/>
          <a:lstStyle/>
          <a:p>
            <a:fld id="{321D2AE1-B685-45A1-8C17-19D6BB8C161E}" type="datetime4">
              <a:rPr lang="en-US" smtClean="0"/>
              <a:t>July 28, 2022</a:t>
            </a:fld>
            <a:r>
              <a:rPr lang="en-CA"/>
              <a:t>     |</a:t>
            </a:r>
            <a:endParaRPr lang="en-US" dirty="0"/>
          </a:p>
        </p:txBody>
      </p:sp>
      <p:sp>
        <p:nvSpPr>
          <p:cNvPr id="5" name="Slide Number Placeholder 4">
            <a:extLst>
              <a:ext uri="{FF2B5EF4-FFF2-40B4-BE49-F238E27FC236}">
                <a16:creationId xmlns:a16="http://schemas.microsoft.com/office/drawing/2014/main" id="{713C9FEB-7F1A-AD02-B61A-1F8EC612767E}"/>
              </a:ext>
            </a:extLst>
          </p:cNvPr>
          <p:cNvSpPr>
            <a:spLocks noGrp="1"/>
          </p:cNvSpPr>
          <p:nvPr>
            <p:ph type="sldNum" sz="quarter" idx="4"/>
          </p:nvPr>
        </p:nvSpPr>
        <p:spPr/>
        <p:txBody>
          <a:bodyPr/>
          <a:lstStyle/>
          <a:p>
            <a:fld id="{E1497D35-93D5-5047-9160-8F9C97C9D015}" type="slidenum">
              <a:rPr lang="en-US" smtClean="0"/>
              <a:pPr/>
              <a:t>16</a:t>
            </a:fld>
            <a:endParaRPr lang="en-US" dirty="0"/>
          </a:p>
        </p:txBody>
      </p:sp>
    </p:spTree>
    <p:extLst>
      <p:ext uri="{BB962C8B-B14F-4D97-AF65-F5344CB8AC3E}">
        <p14:creationId xmlns:p14="http://schemas.microsoft.com/office/powerpoint/2010/main" val="17883643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88B36C-D4B6-B4A6-1601-C88B42E616D4}"/>
              </a:ext>
            </a:extLst>
          </p:cNvPr>
          <p:cNvSpPr>
            <a:spLocks noGrp="1"/>
          </p:cNvSpPr>
          <p:nvPr>
            <p:ph type="title"/>
          </p:nvPr>
        </p:nvSpPr>
        <p:spPr>
          <a:xfrm>
            <a:off x="365568" y="392415"/>
            <a:ext cx="8444818" cy="780762"/>
          </a:xfrm>
        </p:spPr>
        <p:txBody>
          <a:bodyPr/>
          <a:lstStyle/>
          <a:p>
            <a:r>
              <a:rPr lang="en-CA" dirty="0"/>
              <a:t>Effectiveness, Efficiency, and Stability</a:t>
            </a:r>
          </a:p>
        </p:txBody>
      </p:sp>
      <p:graphicFrame>
        <p:nvGraphicFramePr>
          <p:cNvPr id="7" name="Content Placeholder 6">
            <a:extLst>
              <a:ext uri="{FF2B5EF4-FFF2-40B4-BE49-F238E27FC236}">
                <a16:creationId xmlns:a16="http://schemas.microsoft.com/office/drawing/2014/main" id="{8707F671-EF74-A66C-5DC3-4E3BEF570524}"/>
              </a:ext>
            </a:extLst>
          </p:cNvPr>
          <p:cNvGraphicFramePr>
            <a:graphicFrameLocks noGrp="1"/>
          </p:cNvGraphicFramePr>
          <p:nvPr>
            <p:ph idx="1"/>
            <p:extLst>
              <p:ext uri="{D42A27DB-BD31-4B8C-83A1-F6EECF244321}">
                <p14:modId xmlns:p14="http://schemas.microsoft.com/office/powerpoint/2010/main" val="1191502631"/>
              </p:ext>
            </p:extLst>
          </p:nvPr>
        </p:nvGraphicFramePr>
        <p:xfrm>
          <a:off x="668215" y="896814"/>
          <a:ext cx="7877908" cy="4747849"/>
        </p:xfrm>
        <a:graphic>
          <a:graphicData uri="http://schemas.openxmlformats.org/drawingml/2006/table">
            <a:tbl>
              <a:tblPr firstRow="1" firstCol="1" bandRow="1">
                <a:tableStyleId>{5C22544A-7EE6-4342-B048-85BDC9FD1C3A}</a:tableStyleId>
              </a:tblPr>
              <a:tblGrid>
                <a:gridCol w="2011184">
                  <a:extLst>
                    <a:ext uri="{9D8B030D-6E8A-4147-A177-3AD203B41FA5}">
                      <a16:colId xmlns:a16="http://schemas.microsoft.com/office/drawing/2014/main" val="3265464058"/>
                    </a:ext>
                  </a:extLst>
                </a:gridCol>
                <a:gridCol w="1980009">
                  <a:extLst>
                    <a:ext uri="{9D8B030D-6E8A-4147-A177-3AD203B41FA5}">
                      <a16:colId xmlns:a16="http://schemas.microsoft.com/office/drawing/2014/main" val="1141644601"/>
                    </a:ext>
                  </a:extLst>
                </a:gridCol>
                <a:gridCol w="2071847">
                  <a:extLst>
                    <a:ext uri="{9D8B030D-6E8A-4147-A177-3AD203B41FA5}">
                      <a16:colId xmlns:a16="http://schemas.microsoft.com/office/drawing/2014/main" val="343314048"/>
                    </a:ext>
                  </a:extLst>
                </a:gridCol>
                <a:gridCol w="1814868">
                  <a:extLst>
                    <a:ext uri="{9D8B030D-6E8A-4147-A177-3AD203B41FA5}">
                      <a16:colId xmlns:a16="http://schemas.microsoft.com/office/drawing/2014/main" val="2753051584"/>
                    </a:ext>
                  </a:extLst>
                </a:gridCol>
              </a:tblGrid>
              <a:tr h="519535">
                <a:tc>
                  <a:txBody>
                    <a:bodyPr/>
                    <a:lstStyle/>
                    <a:p>
                      <a:pPr>
                        <a:lnSpc>
                          <a:spcPct val="200000"/>
                        </a:lnSpc>
                        <a:spcAft>
                          <a:spcPts val="1000"/>
                        </a:spcAft>
                      </a:pPr>
                      <a:r>
                        <a:rPr lang="en-CA" sz="1600">
                          <a:effectLst/>
                        </a:rPr>
                        <a:t>Train data</a:t>
                      </a:r>
                      <a:endParaRPr lang="en-CA"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200000"/>
                        </a:lnSpc>
                        <a:spcAft>
                          <a:spcPts val="1000"/>
                        </a:spcAft>
                      </a:pPr>
                      <a:r>
                        <a:rPr lang="en-CA" sz="1600">
                          <a:effectLst/>
                        </a:rPr>
                        <a:t>Test Data</a:t>
                      </a:r>
                      <a:endParaRPr lang="en-CA"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200000"/>
                        </a:lnSpc>
                        <a:spcAft>
                          <a:spcPts val="1000"/>
                        </a:spcAft>
                      </a:pPr>
                      <a:r>
                        <a:rPr lang="en-CA" sz="1600">
                          <a:effectLst/>
                        </a:rPr>
                        <a:t>Train RMSE</a:t>
                      </a:r>
                      <a:endParaRPr lang="en-CA"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200000"/>
                        </a:lnSpc>
                        <a:spcAft>
                          <a:spcPts val="1000"/>
                        </a:spcAft>
                      </a:pPr>
                      <a:r>
                        <a:rPr lang="en-CA" sz="1600">
                          <a:effectLst/>
                        </a:rPr>
                        <a:t>Test RMSE</a:t>
                      </a:r>
                      <a:endParaRPr lang="en-CA"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140563310"/>
                  </a:ext>
                </a:extLst>
              </a:tr>
              <a:tr h="431216">
                <a:tc>
                  <a:txBody>
                    <a:bodyPr/>
                    <a:lstStyle/>
                    <a:p>
                      <a:pPr>
                        <a:lnSpc>
                          <a:spcPct val="200000"/>
                        </a:lnSpc>
                        <a:spcAft>
                          <a:spcPts val="1000"/>
                        </a:spcAft>
                      </a:pPr>
                      <a:r>
                        <a:rPr lang="en-CA" sz="1200">
                          <a:effectLst/>
                        </a:rPr>
                        <a:t>1000</a:t>
                      </a:r>
                      <a:endParaRPr lang="en-CA"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200000"/>
                        </a:lnSpc>
                        <a:spcAft>
                          <a:spcPts val="1000"/>
                        </a:spcAft>
                      </a:pPr>
                      <a:r>
                        <a:rPr lang="en-CA" sz="1200">
                          <a:effectLst/>
                        </a:rPr>
                        <a:t>9000</a:t>
                      </a:r>
                      <a:endParaRPr lang="en-CA"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200000"/>
                        </a:lnSpc>
                        <a:spcAft>
                          <a:spcPts val="1000"/>
                        </a:spcAft>
                      </a:pPr>
                      <a:r>
                        <a:rPr lang="en-CA" sz="1200">
                          <a:effectLst/>
                        </a:rPr>
                        <a:t>0.1496976</a:t>
                      </a:r>
                      <a:endParaRPr lang="en-CA"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200000"/>
                        </a:lnSpc>
                        <a:spcAft>
                          <a:spcPts val="1000"/>
                        </a:spcAft>
                      </a:pPr>
                      <a:r>
                        <a:rPr lang="en-CA" sz="1200">
                          <a:effectLst/>
                        </a:rPr>
                        <a:t>0.151304</a:t>
                      </a:r>
                      <a:endParaRPr lang="en-CA"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435596641"/>
                  </a:ext>
                </a:extLst>
              </a:tr>
              <a:tr h="419238">
                <a:tc>
                  <a:txBody>
                    <a:bodyPr/>
                    <a:lstStyle/>
                    <a:p>
                      <a:pPr>
                        <a:lnSpc>
                          <a:spcPct val="200000"/>
                        </a:lnSpc>
                        <a:spcAft>
                          <a:spcPts val="1000"/>
                        </a:spcAft>
                      </a:pPr>
                      <a:r>
                        <a:rPr lang="en-CA" sz="1200">
                          <a:effectLst/>
                        </a:rPr>
                        <a:t>2000</a:t>
                      </a:r>
                      <a:endParaRPr lang="en-CA"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200000"/>
                        </a:lnSpc>
                        <a:spcAft>
                          <a:spcPts val="1000"/>
                        </a:spcAft>
                      </a:pPr>
                      <a:r>
                        <a:rPr lang="en-CA" sz="1200">
                          <a:effectLst/>
                        </a:rPr>
                        <a:t>8000</a:t>
                      </a:r>
                      <a:endParaRPr lang="en-CA"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200000"/>
                        </a:lnSpc>
                        <a:spcAft>
                          <a:spcPts val="1000"/>
                        </a:spcAft>
                      </a:pPr>
                      <a:r>
                        <a:rPr lang="en-CA" sz="1200">
                          <a:effectLst/>
                        </a:rPr>
                        <a:t>0.1516118</a:t>
                      </a:r>
                      <a:endParaRPr lang="en-CA"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200000"/>
                        </a:lnSpc>
                        <a:spcAft>
                          <a:spcPts val="1000"/>
                        </a:spcAft>
                      </a:pPr>
                      <a:r>
                        <a:rPr lang="en-CA" sz="1200">
                          <a:effectLst/>
                        </a:rPr>
                        <a:t>0.1512477</a:t>
                      </a:r>
                      <a:endParaRPr lang="en-CA"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065687833"/>
                  </a:ext>
                </a:extLst>
              </a:tr>
              <a:tr h="431216">
                <a:tc>
                  <a:txBody>
                    <a:bodyPr/>
                    <a:lstStyle/>
                    <a:p>
                      <a:pPr>
                        <a:lnSpc>
                          <a:spcPct val="200000"/>
                        </a:lnSpc>
                        <a:spcAft>
                          <a:spcPts val="1000"/>
                        </a:spcAft>
                      </a:pPr>
                      <a:r>
                        <a:rPr lang="en-CA" sz="1200">
                          <a:effectLst/>
                        </a:rPr>
                        <a:t>3000</a:t>
                      </a:r>
                      <a:endParaRPr lang="en-CA"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200000"/>
                        </a:lnSpc>
                        <a:spcAft>
                          <a:spcPts val="1000"/>
                        </a:spcAft>
                      </a:pPr>
                      <a:r>
                        <a:rPr lang="en-CA" sz="1200">
                          <a:effectLst/>
                        </a:rPr>
                        <a:t>7000</a:t>
                      </a:r>
                      <a:endParaRPr lang="en-CA"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200000"/>
                        </a:lnSpc>
                        <a:spcAft>
                          <a:spcPts val="1000"/>
                        </a:spcAft>
                      </a:pPr>
                      <a:r>
                        <a:rPr lang="en-CA" sz="1200">
                          <a:effectLst/>
                        </a:rPr>
                        <a:t>0.1539014</a:t>
                      </a:r>
                      <a:endParaRPr lang="en-CA"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200000"/>
                        </a:lnSpc>
                        <a:spcAft>
                          <a:spcPts val="1000"/>
                        </a:spcAft>
                      </a:pPr>
                      <a:r>
                        <a:rPr lang="en-CA" sz="1200">
                          <a:effectLst/>
                        </a:rPr>
                        <a:t>0.1513073</a:t>
                      </a:r>
                      <a:endParaRPr lang="en-CA"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414288491"/>
                  </a:ext>
                </a:extLst>
              </a:tr>
              <a:tr h="419238">
                <a:tc>
                  <a:txBody>
                    <a:bodyPr/>
                    <a:lstStyle/>
                    <a:p>
                      <a:pPr>
                        <a:lnSpc>
                          <a:spcPct val="200000"/>
                        </a:lnSpc>
                        <a:spcAft>
                          <a:spcPts val="1000"/>
                        </a:spcAft>
                      </a:pPr>
                      <a:r>
                        <a:rPr lang="en-CA" sz="1200">
                          <a:effectLst/>
                        </a:rPr>
                        <a:t>4000</a:t>
                      </a:r>
                      <a:endParaRPr lang="en-CA"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200000"/>
                        </a:lnSpc>
                        <a:spcAft>
                          <a:spcPts val="1000"/>
                        </a:spcAft>
                      </a:pPr>
                      <a:r>
                        <a:rPr lang="en-CA" sz="1200">
                          <a:effectLst/>
                        </a:rPr>
                        <a:t>6000</a:t>
                      </a:r>
                      <a:endParaRPr lang="en-CA"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200000"/>
                        </a:lnSpc>
                        <a:spcAft>
                          <a:spcPts val="1000"/>
                        </a:spcAft>
                      </a:pPr>
                      <a:r>
                        <a:rPr lang="en-CA" sz="1200">
                          <a:effectLst/>
                        </a:rPr>
                        <a:t>0.1515423</a:t>
                      </a:r>
                      <a:endParaRPr lang="en-CA"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200000"/>
                        </a:lnSpc>
                        <a:spcAft>
                          <a:spcPts val="1000"/>
                        </a:spcAft>
                      </a:pPr>
                      <a:r>
                        <a:rPr lang="en-CA" sz="1200">
                          <a:effectLst/>
                        </a:rPr>
                        <a:t>0.1513018</a:t>
                      </a:r>
                      <a:endParaRPr lang="en-CA"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70496651"/>
                  </a:ext>
                </a:extLst>
              </a:tr>
              <a:tr h="431216">
                <a:tc>
                  <a:txBody>
                    <a:bodyPr/>
                    <a:lstStyle/>
                    <a:p>
                      <a:pPr>
                        <a:lnSpc>
                          <a:spcPct val="200000"/>
                        </a:lnSpc>
                        <a:spcAft>
                          <a:spcPts val="1000"/>
                        </a:spcAft>
                      </a:pPr>
                      <a:r>
                        <a:rPr lang="en-CA" sz="1200">
                          <a:effectLst/>
                        </a:rPr>
                        <a:t>5000</a:t>
                      </a:r>
                      <a:endParaRPr lang="en-CA"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200000"/>
                        </a:lnSpc>
                        <a:spcAft>
                          <a:spcPts val="1000"/>
                        </a:spcAft>
                      </a:pPr>
                      <a:r>
                        <a:rPr lang="en-CA" sz="1200">
                          <a:effectLst/>
                        </a:rPr>
                        <a:t>5000</a:t>
                      </a:r>
                      <a:endParaRPr lang="en-CA"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200000"/>
                        </a:lnSpc>
                        <a:spcAft>
                          <a:spcPts val="1000"/>
                        </a:spcAft>
                      </a:pPr>
                      <a:r>
                        <a:rPr lang="en-CA" sz="1200">
                          <a:effectLst/>
                        </a:rPr>
                        <a:t>0.1503784</a:t>
                      </a:r>
                      <a:endParaRPr lang="en-CA"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200000"/>
                        </a:lnSpc>
                        <a:spcAft>
                          <a:spcPts val="1000"/>
                        </a:spcAft>
                      </a:pPr>
                      <a:r>
                        <a:rPr lang="en-CA" sz="1200">
                          <a:effectLst/>
                        </a:rPr>
                        <a:t>0.15128</a:t>
                      </a:r>
                      <a:endParaRPr lang="en-CA"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159276358"/>
                  </a:ext>
                </a:extLst>
              </a:tr>
              <a:tr h="419238">
                <a:tc>
                  <a:txBody>
                    <a:bodyPr/>
                    <a:lstStyle/>
                    <a:p>
                      <a:pPr>
                        <a:lnSpc>
                          <a:spcPct val="200000"/>
                        </a:lnSpc>
                        <a:spcAft>
                          <a:spcPts val="1000"/>
                        </a:spcAft>
                      </a:pPr>
                      <a:r>
                        <a:rPr lang="en-CA" sz="1200">
                          <a:effectLst/>
                        </a:rPr>
                        <a:t>6000</a:t>
                      </a:r>
                      <a:endParaRPr lang="en-CA"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200000"/>
                        </a:lnSpc>
                        <a:spcAft>
                          <a:spcPts val="1000"/>
                        </a:spcAft>
                      </a:pPr>
                      <a:r>
                        <a:rPr lang="en-CA" sz="1200">
                          <a:effectLst/>
                        </a:rPr>
                        <a:t>4000</a:t>
                      </a:r>
                      <a:endParaRPr lang="en-CA"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200000"/>
                        </a:lnSpc>
                        <a:spcAft>
                          <a:spcPts val="1000"/>
                        </a:spcAft>
                      </a:pPr>
                      <a:r>
                        <a:rPr lang="en-CA" sz="1200">
                          <a:effectLst/>
                        </a:rPr>
                        <a:t>0.1491193</a:t>
                      </a:r>
                      <a:endParaRPr lang="en-CA"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200000"/>
                        </a:lnSpc>
                        <a:spcAft>
                          <a:spcPts val="1000"/>
                        </a:spcAft>
                      </a:pPr>
                      <a:r>
                        <a:rPr lang="en-CA" sz="1200">
                          <a:effectLst/>
                        </a:rPr>
                        <a:t>0.1513039</a:t>
                      </a:r>
                      <a:endParaRPr lang="en-CA"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644324699"/>
                  </a:ext>
                </a:extLst>
              </a:tr>
              <a:tr h="419238">
                <a:tc>
                  <a:txBody>
                    <a:bodyPr/>
                    <a:lstStyle/>
                    <a:p>
                      <a:pPr>
                        <a:lnSpc>
                          <a:spcPct val="200000"/>
                        </a:lnSpc>
                        <a:spcAft>
                          <a:spcPts val="1000"/>
                        </a:spcAft>
                      </a:pPr>
                      <a:r>
                        <a:rPr lang="en-CA" sz="1600" b="1">
                          <a:effectLst/>
                        </a:rPr>
                        <a:t>7000</a:t>
                      </a:r>
                      <a:endParaRPr lang="en-CA" sz="1600" b="1">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200000"/>
                        </a:lnSpc>
                        <a:spcAft>
                          <a:spcPts val="1000"/>
                        </a:spcAft>
                      </a:pPr>
                      <a:r>
                        <a:rPr lang="en-CA" sz="1600" b="1">
                          <a:effectLst/>
                        </a:rPr>
                        <a:t>3000</a:t>
                      </a:r>
                      <a:endParaRPr lang="en-CA" sz="1600" b="1">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200000"/>
                        </a:lnSpc>
                        <a:spcAft>
                          <a:spcPts val="1000"/>
                        </a:spcAft>
                      </a:pPr>
                      <a:r>
                        <a:rPr lang="en-CA" sz="1600" b="1">
                          <a:effectLst/>
                        </a:rPr>
                        <a:t>0.1512367</a:t>
                      </a:r>
                      <a:endParaRPr lang="en-CA" sz="1600" b="1">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200000"/>
                        </a:lnSpc>
                        <a:spcAft>
                          <a:spcPts val="1000"/>
                        </a:spcAft>
                      </a:pPr>
                      <a:r>
                        <a:rPr lang="en-CA" sz="1600" b="1" dirty="0">
                          <a:effectLst/>
                        </a:rPr>
                        <a:t>0.1512731</a:t>
                      </a:r>
                      <a:endParaRPr lang="en-CA" sz="1600" b="1"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843243538"/>
                  </a:ext>
                </a:extLst>
              </a:tr>
              <a:tr h="419238">
                <a:tc>
                  <a:txBody>
                    <a:bodyPr/>
                    <a:lstStyle/>
                    <a:p>
                      <a:pPr>
                        <a:lnSpc>
                          <a:spcPct val="200000"/>
                        </a:lnSpc>
                        <a:spcAft>
                          <a:spcPts val="1000"/>
                        </a:spcAft>
                      </a:pPr>
                      <a:r>
                        <a:rPr lang="en-CA" sz="1200">
                          <a:effectLst/>
                        </a:rPr>
                        <a:t>8000</a:t>
                      </a:r>
                      <a:endParaRPr lang="en-CA"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200000"/>
                        </a:lnSpc>
                        <a:spcAft>
                          <a:spcPts val="1000"/>
                        </a:spcAft>
                      </a:pPr>
                      <a:r>
                        <a:rPr lang="en-CA" sz="1200">
                          <a:effectLst/>
                        </a:rPr>
                        <a:t>2000</a:t>
                      </a:r>
                      <a:endParaRPr lang="en-CA"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200000"/>
                        </a:lnSpc>
                        <a:spcAft>
                          <a:spcPts val="1000"/>
                        </a:spcAft>
                      </a:pPr>
                      <a:r>
                        <a:rPr lang="en-CA" sz="1200">
                          <a:effectLst/>
                        </a:rPr>
                        <a:t>0.1528445</a:t>
                      </a:r>
                      <a:endParaRPr lang="en-CA"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200000"/>
                        </a:lnSpc>
                        <a:spcAft>
                          <a:spcPts val="1000"/>
                        </a:spcAft>
                      </a:pPr>
                      <a:r>
                        <a:rPr lang="en-CA" sz="1200">
                          <a:effectLst/>
                        </a:rPr>
                        <a:t>0.1512889</a:t>
                      </a:r>
                      <a:endParaRPr lang="en-CA"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719391100"/>
                  </a:ext>
                </a:extLst>
              </a:tr>
              <a:tr h="419238">
                <a:tc>
                  <a:txBody>
                    <a:bodyPr/>
                    <a:lstStyle/>
                    <a:p>
                      <a:pPr>
                        <a:lnSpc>
                          <a:spcPct val="200000"/>
                        </a:lnSpc>
                        <a:spcAft>
                          <a:spcPts val="1000"/>
                        </a:spcAft>
                      </a:pPr>
                      <a:r>
                        <a:rPr lang="en-CA" sz="1200">
                          <a:effectLst/>
                        </a:rPr>
                        <a:t>9000</a:t>
                      </a:r>
                      <a:endParaRPr lang="en-CA"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200000"/>
                        </a:lnSpc>
                        <a:spcAft>
                          <a:spcPts val="1000"/>
                        </a:spcAft>
                      </a:pPr>
                      <a:r>
                        <a:rPr lang="en-CA" sz="1200">
                          <a:effectLst/>
                        </a:rPr>
                        <a:t>1000</a:t>
                      </a:r>
                      <a:endParaRPr lang="en-CA"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200000"/>
                        </a:lnSpc>
                        <a:spcAft>
                          <a:spcPts val="1000"/>
                        </a:spcAft>
                      </a:pPr>
                      <a:r>
                        <a:rPr lang="en-CA" sz="1200">
                          <a:effectLst/>
                        </a:rPr>
                        <a:t>0.151213</a:t>
                      </a:r>
                      <a:endParaRPr lang="en-CA"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200000"/>
                        </a:lnSpc>
                        <a:spcAft>
                          <a:spcPts val="1000"/>
                        </a:spcAft>
                      </a:pPr>
                      <a:r>
                        <a:rPr lang="en-CA" sz="1200">
                          <a:effectLst/>
                        </a:rPr>
                        <a:t>0.1512795</a:t>
                      </a:r>
                      <a:endParaRPr lang="en-CA"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993660852"/>
                  </a:ext>
                </a:extLst>
              </a:tr>
              <a:tr h="419238">
                <a:tc>
                  <a:txBody>
                    <a:bodyPr/>
                    <a:lstStyle/>
                    <a:p>
                      <a:pPr>
                        <a:lnSpc>
                          <a:spcPct val="200000"/>
                        </a:lnSpc>
                        <a:spcAft>
                          <a:spcPts val="1000"/>
                        </a:spcAft>
                      </a:pPr>
                      <a:r>
                        <a:rPr lang="en-CA" sz="1200">
                          <a:effectLst/>
                        </a:rPr>
                        <a:t>10000</a:t>
                      </a:r>
                      <a:endParaRPr lang="en-CA"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200000"/>
                        </a:lnSpc>
                        <a:spcAft>
                          <a:spcPts val="1000"/>
                        </a:spcAft>
                      </a:pPr>
                      <a:r>
                        <a:rPr lang="en-CA" sz="1200">
                          <a:effectLst/>
                        </a:rPr>
                        <a:t>0</a:t>
                      </a:r>
                      <a:endParaRPr lang="en-CA"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200000"/>
                        </a:lnSpc>
                        <a:spcAft>
                          <a:spcPts val="1000"/>
                        </a:spcAft>
                      </a:pPr>
                      <a:r>
                        <a:rPr lang="en-CA" sz="1200">
                          <a:effectLst/>
                        </a:rPr>
                        <a:t>0.1492315</a:t>
                      </a:r>
                      <a:endParaRPr lang="en-CA"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200000"/>
                        </a:lnSpc>
                        <a:spcAft>
                          <a:spcPts val="1000"/>
                        </a:spcAft>
                      </a:pPr>
                      <a:r>
                        <a:rPr lang="en-CA" sz="1200" dirty="0" err="1">
                          <a:effectLst/>
                        </a:rPr>
                        <a:t>NaN</a:t>
                      </a:r>
                      <a:endParaRPr lang="en-CA"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323756849"/>
                  </a:ext>
                </a:extLst>
              </a:tr>
            </a:tbl>
          </a:graphicData>
        </a:graphic>
      </p:graphicFrame>
      <p:sp>
        <p:nvSpPr>
          <p:cNvPr id="4" name="Date Placeholder 3">
            <a:extLst>
              <a:ext uri="{FF2B5EF4-FFF2-40B4-BE49-F238E27FC236}">
                <a16:creationId xmlns:a16="http://schemas.microsoft.com/office/drawing/2014/main" id="{5CB3177A-C8BB-EF51-4948-7F17A2091C28}"/>
              </a:ext>
            </a:extLst>
          </p:cNvPr>
          <p:cNvSpPr>
            <a:spLocks noGrp="1"/>
          </p:cNvSpPr>
          <p:nvPr>
            <p:ph type="dt" sz="half" idx="2"/>
          </p:nvPr>
        </p:nvSpPr>
        <p:spPr/>
        <p:txBody>
          <a:bodyPr/>
          <a:lstStyle/>
          <a:p>
            <a:fld id="{321D2AE1-B685-45A1-8C17-19D6BB8C161E}" type="datetime4">
              <a:rPr lang="en-US" smtClean="0"/>
              <a:t>July 28, 2022</a:t>
            </a:fld>
            <a:r>
              <a:rPr lang="en-CA"/>
              <a:t>     |</a:t>
            </a:r>
            <a:endParaRPr lang="en-US" dirty="0"/>
          </a:p>
        </p:txBody>
      </p:sp>
      <p:sp>
        <p:nvSpPr>
          <p:cNvPr id="5" name="Slide Number Placeholder 4">
            <a:extLst>
              <a:ext uri="{FF2B5EF4-FFF2-40B4-BE49-F238E27FC236}">
                <a16:creationId xmlns:a16="http://schemas.microsoft.com/office/drawing/2014/main" id="{37DF571A-39E0-7309-A87C-5D1231DACDE8}"/>
              </a:ext>
            </a:extLst>
          </p:cNvPr>
          <p:cNvSpPr>
            <a:spLocks noGrp="1"/>
          </p:cNvSpPr>
          <p:nvPr>
            <p:ph type="sldNum" sz="quarter" idx="4"/>
          </p:nvPr>
        </p:nvSpPr>
        <p:spPr/>
        <p:txBody>
          <a:bodyPr/>
          <a:lstStyle/>
          <a:p>
            <a:fld id="{E1497D35-93D5-5047-9160-8F9C97C9D015}" type="slidenum">
              <a:rPr lang="en-US" smtClean="0"/>
              <a:pPr/>
              <a:t>17</a:t>
            </a:fld>
            <a:endParaRPr lang="en-US" dirty="0"/>
          </a:p>
        </p:txBody>
      </p:sp>
    </p:spTree>
    <p:extLst>
      <p:ext uri="{BB962C8B-B14F-4D97-AF65-F5344CB8AC3E}">
        <p14:creationId xmlns:p14="http://schemas.microsoft.com/office/powerpoint/2010/main" val="32529963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727EEA-0BD8-66DE-5067-8D91A4EAD8E9}"/>
              </a:ext>
            </a:extLst>
          </p:cNvPr>
          <p:cNvSpPr>
            <a:spLocks noGrp="1"/>
          </p:cNvSpPr>
          <p:nvPr>
            <p:ph type="title"/>
          </p:nvPr>
        </p:nvSpPr>
        <p:spPr>
          <a:xfrm>
            <a:off x="365568" y="392415"/>
            <a:ext cx="8444818" cy="609325"/>
          </a:xfrm>
        </p:spPr>
        <p:txBody>
          <a:bodyPr/>
          <a:lstStyle/>
          <a:p>
            <a:r>
              <a:rPr lang="en-CA" sz="3600" dirty="0"/>
              <a:t>Conclusion</a:t>
            </a:r>
          </a:p>
        </p:txBody>
      </p:sp>
      <p:sp>
        <p:nvSpPr>
          <p:cNvPr id="3" name="Content Placeholder 2">
            <a:extLst>
              <a:ext uri="{FF2B5EF4-FFF2-40B4-BE49-F238E27FC236}">
                <a16:creationId xmlns:a16="http://schemas.microsoft.com/office/drawing/2014/main" id="{833FD7F4-E99B-F8C6-F32C-C43332BF9FE7}"/>
              </a:ext>
            </a:extLst>
          </p:cNvPr>
          <p:cNvSpPr>
            <a:spLocks noGrp="1"/>
          </p:cNvSpPr>
          <p:nvPr>
            <p:ph idx="1"/>
          </p:nvPr>
        </p:nvSpPr>
        <p:spPr>
          <a:xfrm>
            <a:off x="365568" y="1001740"/>
            <a:ext cx="8444818" cy="4853937"/>
          </a:xfrm>
        </p:spPr>
        <p:txBody>
          <a:bodyPr/>
          <a:lstStyle/>
          <a:p>
            <a:r>
              <a:rPr lang="en-CA" dirty="0"/>
              <a:t>Both forward selection and backward elimination have the same intercept and R-squared value, however the forward selection is the better model of the 2</a:t>
            </a:r>
          </a:p>
          <a:p>
            <a:r>
              <a:rPr lang="en-CA" dirty="0"/>
              <a:t>Store 20 has the highest weekly sales out of all the stores in its 81 different departments and store 44 has the lowest weekly sales out of all the stores, in terms of time required to generate the random forest model, store 20 train set (7121 rows) took about 2 minutes to generate, whereas the store 44 train set (5000 rows) took about 45 seconds.</a:t>
            </a:r>
          </a:p>
          <a:p>
            <a:r>
              <a:rPr lang="en-CA" dirty="0"/>
              <a:t>Out of the 4 holidays listed on the dataset, Thanksgiving was the one with the most weekly sales when considering all stores</a:t>
            </a:r>
          </a:p>
        </p:txBody>
      </p:sp>
      <p:sp>
        <p:nvSpPr>
          <p:cNvPr id="4" name="Date Placeholder 3">
            <a:extLst>
              <a:ext uri="{FF2B5EF4-FFF2-40B4-BE49-F238E27FC236}">
                <a16:creationId xmlns:a16="http://schemas.microsoft.com/office/drawing/2014/main" id="{C23F693C-BFF1-880F-D8B2-4DC0C355885B}"/>
              </a:ext>
            </a:extLst>
          </p:cNvPr>
          <p:cNvSpPr>
            <a:spLocks noGrp="1"/>
          </p:cNvSpPr>
          <p:nvPr>
            <p:ph type="dt" sz="half" idx="2"/>
          </p:nvPr>
        </p:nvSpPr>
        <p:spPr/>
        <p:txBody>
          <a:bodyPr/>
          <a:lstStyle/>
          <a:p>
            <a:fld id="{321D2AE1-B685-45A1-8C17-19D6BB8C161E}" type="datetime4">
              <a:rPr lang="en-US" smtClean="0"/>
              <a:t>July 28, 2022</a:t>
            </a:fld>
            <a:r>
              <a:rPr lang="en-CA"/>
              <a:t>     |</a:t>
            </a:r>
            <a:endParaRPr lang="en-US" dirty="0"/>
          </a:p>
        </p:txBody>
      </p:sp>
      <p:sp>
        <p:nvSpPr>
          <p:cNvPr id="5" name="Slide Number Placeholder 4">
            <a:extLst>
              <a:ext uri="{FF2B5EF4-FFF2-40B4-BE49-F238E27FC236}">
                <a16:creationId xmlns:a16="http://schemas.microsoft.com/office/drawing/2014/main" id="{B50DE433-B44D-D888-B2A8-64D0C80B71DC}"/>
              </a:ext>
            </a:extLst>
          </p:cNvPr>
          <p:cNvSpPr>
            <a:spLocks noGrp="1"/>
          </p:cNvSpPr>
          <p:nvPr>
            <p:ph type="sldNum" sz="quarter" idx="4"/>
          </p:nvPr>
        </p:nvSpPr>
        <p:spPr/>
        <p:txBody>
          <a:bodyPr/>
          <a:lstStyle/>
          <a:p>
            <a:fld id="{E1497D35-93D5-5047-9160-8F9C97C9D015}" type="slidenum">
              <a:rPr lang="en-US" smtClean="0"/>
              <a:pPr/>
              <a:t>18</a:t>
            </a:fld>
            <a:endParaRPr lang="en-US" dirty="0"/>
          </a:p>
        </p:txBody>
      </p:sp>
    </p:spTree>
    <p:extLst>
      <p:ext uri="{BB962C8B-B14F-4D97-AF65-F5344CB8AC3E}">
        <p14:creationId xmlns:p14="http://schemas.microsoft.com/office/powerpoint/2010/main" val="1234445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A2F847-D37E-6546-C8F1-8715AD1C9CD1}"/>
              </a:ext>
            </a:extLst>
          </p:cNvPr>
          <p:cNvSpPr>
            <a:spLocks noGrp="1"/>
          </p:cNvSpPr>
          <p:nvPr>
            <p:ph type="title"/>
          </p:nvPr>
        </p:nvSpPr>
        <p:spPr>
          <a:xfrm>
            <a:off x="365568" y="392415"/>
            <a:ext cx="8444818" cy="609325"/>
          </a:xfrm>
        </p:spPr>
        <p:txBody>
          <a:bodyPr/>
          <a:lstStyle/>
          <a:p>
            <a:r>
              <a:rPr lang="en-CA" dirty="0"/>
              <a:t>Further Research &amp; Suggestions for improvement</a:t>
            </a:r>
          </a:p>
        </p:txBody>
      </p:sp>
      <p:sp>
        <p:nvSpPr>
          <p:cNvPr id="3" name="Content Placeholder 2">
            <a:extLst>
              <a:ext uri="{FF2B5EF4-FFF2-40B4-BE49-F238E27FC236}">
                <a16:creationId xmlns:a16="http://schemas.microsoft.com/office/drawing/2014/main" id="{4B9C4226-A1EA-D8B2-4CAA-5FFE19195D09}"/>
              </a:ext>
            </a:extLst>
          </p:cNvPr>
          <p:cNvSpPr>
            <a:spLocks noGrp="1"/>
          </p:cNvSpPr>
          <p:nvPr>
            <p:ph idx="1"/>
          </p:nvPr>
        </p:nvSpPr>
        <p:spPr>
          <a:xfrm>
            <a:off x="365568" y="1213338"/>
            <a:ext cx="8444818" cy="4712677"/>
          </a:xfrm>
        </p:spPr>
        <p:txBody>
          <a:bodyPr>
            <a:normAutofit lnSpcReduction="10000"/>
          </a:bodyPr>
          <a:lstStyle/>
          <a:p>
            <a:r>
              <a:rPr lang="en-CA" dirty="0"/>
              <a:t>This data does have flaws as it only covers a 2.5 year time span from Feb 2010 to Oct 2012, more data with less stores &amp; departments with an extended period of time beyond 2012 would have been more convenient</a:t>
            </a:r>
          </a:p>
          <a:p>
            <a:r>
              <a:rPr lang="en-CA" dirty="0"/>
              <a:t>Other factors such as Temperature, Fuel Price, or the CPI might have been considered when taking into account the weekly sales forecast.</a:t>
            </a:r>
          </a:p>
          <a:p>
            <a:r>
              <a:rPr lang="en-CA" dirty="0"/>
              <a:t>Store 20 and 44 were considered the best and worst stores for weekly sales when taking into account, 7000 rows for training and 3000 rows for testing, this was done through trial and error and different stores may have been considered if the values were changed.</a:t>
            </a:r>
          </a:p>
        </p:txBody>
      </p:sp>
      <p:sp>
        <p:nvSpPr>
          <p:cNvPr id="4" name="Date Placeholder 3">
            <a:extLst>
              <a:ext uri="{FF2B5EF4-FFF2-40B4-BE49-F238E27FC236}">
                <a16:creationId xmlns:a16="http://schemas.microsoft.com/office/drawing/2014/main" id="{7CAC498B-D343-8154-C87A-9FEC6EB665F7}"/>
              </a:ext>
            </a:extLst>
          </p:cNvPr>
          <p:cNvSpPr>
            <a:spLocks noGrp="1"/>
          </p:cNvSpPr>
          <p:nvPr>
            <p:ph type="dt" sz="half" idx="2"/>
          </p:nvPr>
        </p:nvSpPr>
        <p:spPr/>
        <p:txBody>
          <a:bodyPr/>
          <a:lstStyle/>
          <a:p>
            <a:fld id="{321D2AE1-B685-45A1-8C17-19D6BB8C161E}" type="datetime4">
              <a:rPr lang="en-US" smtClean="0"/>
              <a:t>July 28, 2022</a:t>
            </a:fld>
            <a:r>
              <a:rPr lang="en-CA"/>
              <a:t>     |</a:t>
            </a:r>
            <a:endParaRPr lang="en-US" dirty="0"/>
          </a:p>
        </p:txBody>
      </p:sp>
      <p:sp>
        <p:nvSpPr>
          <p:cNvPr id="5" name="Slide Number Placeholder 4">
            <a:extLst>
              <a:ext uri="{FF2B5EF4-FFF2-40B4-BE49-F238E27FC236}">
                <a16:creationId xmlns:a16="http://schemas.microsoft.com/office/drawing/2014/main" id="{66E592A2-691B-CEB7-D346-763B003042C4}"/>
              </a:ext>
            </a:extLst>
          </p:cNvPr>
          <p:cNvSpPr>
            <a:spLocks noGrp="1"/>
          </p:cNvSpPr>
          <p:nvPr>
            <p:ph type="sldNum" sz="quarter" idx="4"/>
          </p:nvPr>
        </p:nvSpPr>
        <p:spPr/>
        <p:txBody>
          <a:bodyPr/>
          <a:lstStyle/>
          <a:p>
            <a:fld id="{E1497D35-93D5-5047-9160-8F9C97C9D015}" type="slidenum">
              <a:rPr lang="en-US" smtClean="0"/>
              <a:pPr/>
              <a:t>19</a:t>
            </a:fld>
            <a:endParaRPr lang="en-US" dirty="0"/>
          </a:p>
        </p:txBody>
      </p:sp>
    </p:spTree>
    <p:extLst>
      <p:ext uri="{BB962C8B-B14F-4D97-AF65-F5344CB8AC3E}">
        <p14:creationId xmlns:p14="http://schemas.microsoft.com/office/powerpoint/2010/main" val="8909095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About Project</a:t>
            </a:r>
          </a:p>
        </p:txBody>
      </p:sp>
      <p:sp>
        <p:nvSpPr>
          <p:cNvPr id="3" name="Content Placeholder 2"/>
          <p:cNvSpPr>
            <a:spLocks noGrp="1"/>
          </p:cNvSpPr>
          <p:nvPr>
            <p:ph idx="1"/>
          </p:nvPr>
        </p:nvSpPr>
        <p:spPr/>
        <p:txBody>
          <a:bodyPr/>
          <a:lstStyle/>
          <a:p>
            <a:r>
              <a:rPr lang="en-US" dirty="0"/>
              <a:t>For this project, I have decided to use the Walmart Sales Forecasting on the Kaggle Website to determine the sales forecasting using regression and random forest to compare 2 models of the best and worst stores in term of weekly sales</a:t>
            </a:r>
          </a:p>
          <a:p>
            <a:endParaRPr lang="en-US" dirty="0"/>
          </a:p>
          <a:p>
            <a:endParaRPr lang="en-US" dirty="0"/>
          </a:p>
        </p:txBody>
      </p:sp>
      <p:sp>
        <p:nvSpPr>
          <p:cNvPr id="4" name="Date Placeholder 3">
            <a:extLst>
              <a:ext uri="{FF2B5EF4-FFF2-40B4-BE49-F238E27FC236}">
                <a16:creationId xmlns:a16="http://schemas.microsoft.com/office/drawing/2014/main" id="{BEFBE710-D6AC-457D-8B53-5632B5B45896}"/>
              </a:ext>
            </a:extLst>
          </p:cNvPr>
          <p:cNvSpPr>
            <a:spLocks noGrp="1"/>
          </p:cNvSpPr>
          <p:nvPr>
            <p:ph type="dt" sz="half" idx="2"/>
          </p:nvPr>
        </p:nvSpPr>
        <p:spPr/>
        <p:txBody>
          <a:bodyPr/>
          <a:lstStyle/>
          <a:p>
            <a:fld id="{1963AD5C-15A4-4D87-AD7F-FA7047A488FC}" type="datetime4">
              <a:rPr lang="en-US" smtClean="0"/>
              <a:t>July 28, 2022</a:t>
            </a:fld>
            <a:r>
              <a:rPr lang="en-CA"/>
              <a:t>     |</a:t>
            </a:r>
            <a:endParaRPr lang="en-US" dirty="0"/>
          </a:p>
        </p:txBody>
      </p:sp>
      <p:sp>
        <p:nvSpPr>
          <p:cNvPr id="5" name="Slide Number Placeholder 4">
            <a:extLst>
              <a:ext uri="{FF2B5EF4-FFF2-40B4-BE49-F238E27FC236}">
                <a16:creationId xmlns:a16="http://schemas.microsoft.com/office/drawing/2014/main" id="{31F14B9A-CE73-4C0A-9290-D959346BE2A8}"/>
              </a:ext>
            </a:extLst>
          </p:cNvPr>
          <p:cNvSpPr>
            <a:spLocks noGrp="1"/>
          </p:cNvSpPr>
          <p:nvPr>
            <p:ph type="sldNum" sz="quarter" idx="4"/>
          </p:nvPr>
        </p:nvSpPr>
        <p:spPr/>
        <p:txBody>
          <a:bodyPr/>
          <a:lstStyle/>
          <a:p>
            <a:fld id="{E1497D35-93D5-5047-9160-8F9C97C9D015}" type="slidenum">
              <a:rPr lang="en-US" smtClean="0"/>
              <a:pPr/>
              <a:t>2</a:t>
            </a:fld>
            <a:endParaRPr lang="en-US" dirty="0"/>
          </a:p>
        </p:txBody>
      </p:sp>
    </p:spTree>
    <p:extLst>
      <p:ext uri="{BB962C8B-B14F-4D97-AF65-F5344CB8AC3E}">
        <p14:creationId xmlns:p14="http://schemas.microsoft.com/office/powerpoint/2010/main" val="13613252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7C26C5-6300-9E4E-CB20-6476A5FAB882}"/>
              </a:ext>
            </a:extLst>
          </p:cNvPr>
          <p:cNvSpPr>
            <a:spLocks noGrp="1"/>
          </p:cNvSpPr>
          <p:nvPr>
            <p:ph type="title"/>
          </p:nvPr>
        </p:nvSpPr>
        <p:spPr>
          <a:xfrm>
            <a:off x="365568" y="337608"/>
            <a:ext cx="8444818" cy="664132"/>
          </a:xfrm>
        </p:spPr>
        <p:txBody>
          <a:bodyPr/>
          <a:lstStyle/>
          <a:p>
            <a:r>
              <a:rPr lang="en-CA" dirty="0"/>
              <a:t>References</a:t>
            </a:r>
          </a:p>
        </p:txBody>
      </p:sp>
      <p:sp>
        <p:nvSpPr>
          <p:cNvPr id="3" name="Content Placeholder 2">
            <a:extLst>
              <a:ext uri="{FF2B5EF4-FFF2-40B4-BE49-F238E27FC236}">
                <a16:creationId xmlns:a16="http://schemas.microsoft.com/office/drawing/2014/main" id="{CD8D3D23-C1A9-E9B7-A6A9-3973E465F31A}"/>
              </a:ext>
            </a:extLst>
          </p:cNvPr>
          <p:cNvSpPr>
            <a:spLocks noGrp="1"/>
          </p:cNvSpPr>
          <p:nvPr>
            <p:ph idx="1"/>
          </p:nvPr>
        </p:nvSpPr>
        <p:spPr>
          <a:xfrm>
            <a:off x="175846" y="861646"/>
            <a:ext cx="8634540" cy="5293621"/>
          </a:xfrm>
        </p:spPr>
        <p:txBody>
          <a:bodyPr>
            <a:normAutofit fontScale="47500" lnSpcReduction="20000"/>
          </a:bodyPr>
          <a:lstStyle/>
          <a:p>
            <a:pPr>
              <a:lnSpc>
                <a:spcPct val="200000"/>
              </a:lnSpc>
            </a:pPr>
            <a:r>
              <a:rPr lang="en-CA" sz="1800" dirty="0">
                <a:effectLst/>
                <a:latin typeface="Times New Roman" panose="02020603050405020304" pitchFamily="18" charset="0"/>
                <a:ea typeface="Times New Roman" panose="02020603050405020304" pitchFamily="18" charset="0"/>
              </a:rPr>
              <a:t>(</a:t>
            </a:r>
            <a:r>
              <a:rPr lang="en-CA" sz="1800" u="sng" dirty="0">
                <a:solidFill>
                  <a:srgbClr val="004C9B"/>
                </a:solidFill>
                <a:effectLst/>
                <a:latin typeface="Arial" panose="020B0604020202020204" pitchFamily="34" charset="0"/>
                <a:ea typeface="Times New Roman" panose="02020603050405020304" pitchFamily="18" charset="0"/>
                <a:cs typeface="Times New Roman" panose="02020603050405020304" pitchFamily="18" charset="0"/>
                <a:hlinkClick r:id="rId3"/>
              </a:rPr>
              <a:t>https://www.kaggle.com/code/aslanahmedov/walmart-sales-forecasting/data</a:t>
            </a:r>
            <a:r>
              <a:rPr lang="en-CA" sz="1800" u="sng" dirty="0">
                <a:solidFill>
                  <a:srgbClr val="004C9B"/>
                </a:solidFill>
                <a:effectLst/>
                <a:latin typeface="Arial" panose="020B0604020202020204" pitchFamily="34" charset="0"/>
                <a:ea typeface="Times New Roman" panose="02020603050405020304" pitchFamily="18" charset="0"/>
                <a:cs typeface="Times New Roman" panose="02020603050405020304" pitchFamily="18" charset="0"/>
              </a:rPr>
              <a:t>  </a:t>
            </a:r>
            <a:r>
              <a:rPr lang="en-CA" sz="1800" u="sng" dirty="0">
                <a:solidFill>
                  <a:srgbClr val="004C9B"/>
                </a:solidFill>
                <a:effectLst/>
                <a:latin typeface="Arial" panose="020B0604020202020204" pitchFamily="34" charset="0"/>
                <a:ea typeface="Times New Roman" panose="02020603050405020304" pitchFamily="18" charset="0"/>
                <a:cs typeface="Times New Roman" panose="02020603050405020304" pitchFamily="18" charset="0"/>
                <a:sym typeface="Wingdings" panose="05000000000000000000" pitchFamily="2" charset="2"/>
              </a:rPr>
              <a:t> where the dataset was obtained</a:t>
            </a:r>
            <a:endParaRPr lang="en-CA" sz="2600" dirty="0">
              <a:effectLst/>
              <a:ea typeface="Times New Roman" panose="02020603050405020304" pitchFamily="18" charset="0"/>
              <a:cs typeface="Times New Roman" panose="02020603050405020304" pitchFamily="18" charset="0"/>
            </a:endParaRPr>
          </a:p>
          <a:p>
            <a:pPr>
              <a:lnSpc>
                <a:spcPct val="200000"/>
              </a:lnSpc>
            </a:pPr>
            <a:r>
              <a:rPr lang="en-CA" sz="2600" dirty="0" err="1">
                <a:effectLst/>
                <a:ea typeface="Times New Roman" panose="02020603050405020304" pitchFamily="18" charset="0"/>
                <a:cs typeface="Times New Roman" panose="02020603050405020304" pitchFamily="18" charset="0"/>
              </a:rPr>
              <a:t>Proactiveinvestors</a:t>
            </a:r>
            <a:r>
              <a:rPr lang="en-CA" sz="2600" dirty="0">
                <a:effectLst/>
                <a:ea typeface="Times New Roman" panose="02020603050405020304" pitchFamily="18" charset="0"/>
                <a:cs typeface="Times New Roman" panose="02020603050405020304" pitchFamily="18" charset="0"/>
              </a:rPr>
              <a:t>. (2021). </a:t>
            </a:r>
            <a:r>
              <a:rPr lang="en-CA" sz="2600" i="1" dirty="0">
                <a:effectLst/>
                <a:ea typeface="Times New Roman" panose="02020603050405020304" pitchFamily="18" charset="0"/>
                <a:cs typeface="Times New Roman" panose="02020603050405020304" pitchFamily="18" charset="0"/>
              </a:rPr>
              <a:t>Proactive Investors: Walmart sales beat forecasts but profits drop by a third</a:t>
            </a:r>
            <a:r>
              <a:rPr lang="en-CA" sz="2600" dirty="0">
                <a:effectLst/>
                <a:ea typeface="Times New Roman" panose="02020603050405020304" pitchFamily="18" charset="0"/>
                <a:cs typeface="Times New Roman" panose="02020603050405020304" pitchFamily="18" charset="0"/>
              </a:rPr>
              <a:t>. </a:t>
            </a:r>
            <a:r>
              <a:rPr lang="en-CA" sz="2600" dirty="0" err="1">
                <a:effectLst/>
                <a:ea typeface="Times New Roman" panose="02020603050405020304" pitchFamily="18" charset="0"/>
                <a:cs typeface="Times New Roman" panose="02020603050405020304" pitchFamily="18" charset="0"/>
              </a:rPr>
              <a:t>Newstex</a:t>
            </a:r>
            <a:r>
              <a:rPr lang="en-CA" sz="2600" dirty="0">
                <a:effectLst/>
                <a:ea typeface="Times New Roman" panose="02020603050405020304" pitchFamily="18" charset="0"/>
                <a:cs typeface="Times New Roman" panose="02020603050405020304" pitchFamily="18" charset="0"/>
              </a:rPr>
              <a:t>. </a:t>
            </a:r>
          </a:p>
          <a:p>
            <a:pPr marL="285750" indent="-285750">
              <a:lnSpc>
                <a:spcPct val="200000"/>
              </a:lnSpc>
              <a:spcAft>
                <a:spcPts val="1000"/>
              </a:spcAft>
            </a:pPr>
            <a:r>
              <a:rPr lang="en-CA" sz="2600" dirty="0">
                <a:effectLst/>
                <a:ea typeface="Times New Roman" panose="02020603050405020304" pitchFamily="18" charset="0"/>
                <a:cs typeface="Times New Roman" panose="02020603050405020304" pitchFamily="18" charset="0"/>
              </a:rPr>
              <a:t>Boone, T., </a:t>
            </a:r>
            <a:r>
              <a:rPr lang="en-CA" sz="2600" dirty="0" err="1">
                <a:effectLst/>
                <a:ea typeface="Times New Roman" panose="02020603050405020304" pitchFamily="18" charset="0"/>
                <a:cs typeface="Times New Roman" panose="02020603050405020304" pitchFamily="18" charset="0"/>
              </a:rPr>
              <a:t>Ganeshan</a:t>
            </a:r>
            <a:r>
              <a:rPr lang="en-CA" sz="2600" dirty="0">
                <a:effectLst/>
                <a:ea typeface="Times New Roman" panose="02020603050405020304" pitchFamily="18" charset="0"/>
                <a:cs typeface="Times New Roman" panose="02020603050405020304" pitchFamily="18" charset="0"/>
              </a:rPr>
              <a:t>, R., Jain, A., &amp; Sanders, N. R. (01/2019). </a:t>
            </a:r>
            <a:r>
              <a:rPr lang="en-CA" sz="2600" i="1" dirty="0">
                <a:effectLst/>
                <a:ea typeface="Times New Roman" panose="02020603050405020304" pitchFamily="18" charset="0"/>
                <a:cs typeface="Times New Roman" panose="02020603050405020304" pitchFamily="18" charset="0"/>
              </a:rPr>
              <a:t>Forecasting sales in the supply chain: Consumer analytics in the big data era</a:t>
            </a:r>
            <a:r>
              <a:rPr lang="en-CA" sz="2600" dirty="0">
                <a:effectLst/>
                <a:ea typeface="Times New Roman" panose="02020603050405020304" pitchFamily="18" charset="0"/>
                <a:cs typeface="Times New Roman" panose="02020603050405020304" pitchFamily="18" charset="0"/>
              </a:rPr>
              <a:t> Elsevier. doi:10.1016/j.ijforecast.2018.09.003</a:t>
            </a:r>
          </a:p>
          <a:p>
            <a:pPr marL="285750" indent="-285750">
              <a:lnSpc>
                <a:spcPct val="200000"/>
              </a:lnSpc>
              <a:spcAft>
                <a:spcPts val="1000"/>
              </a:spcAft>
            </a:pPr>
            <a:r>
              <a:rPr lang="en-CA" sz="2600" dirty="0">
                <a:effectLst/>
                <a:ea typeface="Times New Roman" panose="02020603050405020304" pitchFamily="18" charset="0"/>
                <a:cs typeface="Times New Roman" panose="02020603050405020304" pitchFamily="18" charset="0"/>
              </a:rPr>
              <a:t>Fan, Z., Che, Y., &amp; Chen, Z. (05/2017). </a:t>
            </a:r>
            <a:r>
              <a:rPr lang="en-CA" sz="2600" i="1" dirty="0">
                <a:effectLst/>
                <a:ea typeface="Times New Roman" panose="02020603050405020304" pitchFamily="18" charset="0"/>
                <a:cs typeface="Times New Roman" panose="02020603050405020304" pitchFamily="18" charset="0"/>
              </a:rPr>
              <a:t>Product sales forecasting using online reviews and historical sales data: A method combining the bass model and sentiment analysis</a:t>
            </a:r>
            <a:r>
              <a:rPr lang="en-CA" sz="2600" dirty="0">
                <a:effectLst/>
                <a:ea typeface="Times New Roman" panose="02020603050405020304" pitchFamily="18" charset="0"/>
                <a:cs typeface="Times New Roman" panose="02020603050405020304" pitchFamily="18" charset="0"/>
              </a:rPr>
              <a:t> Elsevier. doi:10.1016/j.jbusres.2017.01.010</a:t>
            </a:r>
          </a:p>
          <a:p>
            <a:pPr marL="285750" indent="-285750">
              <a:lnSpc>
                <a:spcPct val="200000"/>
              </a:lnSpc>
              <a:spcAft>
                <a:spcPts val="1000"/>
              </a:spcAft>
            </a:pPr>
            <a:r>
              <a:rPr lang="en-CA" sz="2600" dirty="0">
                <a:effectLst/>
                <a:ea typeface="Times New Roman" panose="02020603050405020304" pitchFamily="18" charset="0"/>
                <a:cs typeface="Times New Roman" panose="02020603050405020304" pitchFamily="18" charset="0"/>
              </a:rPr>
              <a:t>Mentzer, J. T., &amp; Cox, J. E. (01/1984). </a:t>
            </a:r>
            <a:r>
              <a:rPr lang="en-CA" sz="2600" i="1" dirty="0">
                <a:effectLst/>
                <a:ea typeface="Times New Roman" panose="02020603050405020304" pitchFamily="18" charset="0"/>
                <a:cs typeface="Times New Roman" panose="02020603050405020304" pitchFamily="18" charset="0"/>
              </a:rPr>
              <a:t>Familiarity, application, and performance of sales forecasting techniques</a:t>
            </a:r>
            <a:r>
              <a:rPr lang="en-CA" sz="2600" dirty="0">
                <a:effectLst/>
                <a:ea typeface="Times New Roman" panose="02020603050405020304" pitchFamily="18" charset="0"/>
                <a:cs typeface="Times New Roman" panose="02020603050405020304" pitchFamily="18" charset="0"/>
              </a:rPr>
              <a:t> Elsevier. doi:10.1002/for.3980030104</a:t>
            </a:r>
          </a:p>
          <a:p>
            <a:pPr marL="285750" indent="-285750">
              <a:lnSpc>
                <a:spcPct val="200000"/>
              </a:lnSpc>
              <a:spcAft>
                <a:spcPts val="1000"/>
              </a:spcAft>
            </a:pPr>
            <a:r>
              <a:rPr lang="en-CA" sz="2600" dirty="0">
                <a:effectLst/>
                <a:ea typeface="Times New Roman" panose="02020603050405020304" pitchFamily="18" charset="0"/>
                <a:cs typeface="Times New Roman" panose="02020603050405020304" pitchFamily="18" charset="0"/>
              </a:rPr>
              <a:t>de Rezende, R., </a:t>
            </a:r>
            <a:r>
              <a:rPr lang="en-CA" sz="2600" dirty="0" err="1">
                <a:effectLst/>
                <a:ea typeface="Times New Roman" panose="02020603050405020304" pitchFamily="18" charset="0"/>
                <a:cs typeface="Times New Roman" panose="02020603050405020304" pitchFamily="18" charset="0"/>
              </a:rPr>
              <a:t>Egert</a:t>
            </a:r>
            <a:r>
              <a:rPr lang="en-CA" sz="2600" dirty="0">
                <a:effectLst/>
                <a:ea typeface="Times New Roman" panose="02020603050405020304" pitchFamily="18" charset="0"/>
                <a:cs typeface="Times New Roman" panose="02020603050405020304" pitchFamily="18" charset="0"/>
              </a:rPr>
              <a:t>, K., Marin, I., &amp; Thompson, G. (12/2021). </a:t>
            </a:r>
            <a:r>
              <a:rPr lang="en-CA" sz="2600" i="1" dirty="0">
                <a:effectLst/>
                <a:ea typeface="Times New Roman" panose="02020603050405020304" pitchFamily="18" charset="0"/>
                <a:cs typeface="Times New Roman" panose="02020603050405020304" pitchFamily="18" charset="0"/>
              </a:rPr>
              <a:t>A white-boxed ISSM approach to estimate uncertainty distributions of </a:t>
            </a:r>
            <a:r>
              <a:rPr lang="en-CA" sz="2600" i="1" dirty="0" err="1">
                <a:effectLst/>
                <a:ea typeface="Times New Roman" panose="02020603050405020304" pitchFamily="18" charset="0"/>
                <a:cs typeface="Times New Roman" panose="02020603050405020304" pitchFamily="18" charset="0"/>
              </a:rPr>
              <a:t>walmart</a:t>
            </a:r>
            <a:r>
              <a:rPr lang="en-CA" sz="2600" i="1" dirty="0">
                <a:effectLst/>
                <a:ea typeface="Times New Roman" panose="02020603050405020304" pitchFamily="18" charset="0"/>
                <a:cs typeface="Times New Roman" panose="02020603050405020304" pitchFamily="18" charset="0"/>
              </a:rPr>
              <a:t> sales</a:t>
            </a:r>
            <a:r>
              <a:rPr lang="en-CA" sz="2600" dirty="0">
                <a:effectLst/>
                <a:ea typeface="Times New Roman" panose="02020603050405020304" pitchFamily="18" charset="0"/>
                <a:cs typeface="Times New Roman" panose="02020603050405020304" pitchFamily="18" charset="0"/>
              </a:rPr>
              <a:t> Elsevier. doi:10.1016/j.ijforecast.2021.11.006</a:t>
            </a:r>
          </a:p>
          <a:p>
            <a:pPr>
              <a:lnSpc>
                <a:spcPct val="107000"/>
              </a:lnSpc>
              <a:spcAft>
                <a:spcPts val="1000"/>
              </a:spcAft>
            </a:pPr>
            <a:r>
              <a:rPr lang="en-CA" sz="2600" i="1" dirty="0">
                <a:effectLst/>
                <a:ea typeface="Times New Roman" panose="02020603050405020304" pitchFamily="18" charset="0"/>
                <a:cs typeface="Times New Roman" panose="02020603050405020304" pitchFamily="18" charset="0"/>
              </a:rPr>
              <a:t>K-Fold Cross Validation in R (Step-by-Step). </a:t>
            </a:r>
            <a:r>
              <a:rPr lang="en-CA" sz="2600" dirty="0" err="1">
                <a:effectLst/>
                <a:ea typeface="Times New Roman" panose="02020603050405020304" pitchFamily="18" charset="0"/>
                <a:cs typeface="Times New Roman" panose="02020603050405020304" pitchFamily="18" charset="0"/>
              </a:rPr>
              <a:t>Statology</a:t>
            </a:r>
            <a:r>
              <a:rPr lang="en-CA" sz="2600" dirty="0">
                <a:effectLst/>
                <a:ea typeface="Times New Roman" panose="02020603050405020304" pitchFamily="18" charset="0"/>
                <a:cs typeface="Times New Roman" panose="02020603050405020304" pitchFamily="18" charset="0"/>
              </a:rPr>
              <a:t> (November 4, 2020). Retrieved June 27, 2022 from </a:t>
            </a:r>
            <a:r>
              <a:rPr lang="en-CA" sz="2600" u="sng" dirty="0">
                <a:solidFill>
                  <a:srgbClr val="004C9B"/>
                </a:solidFill>
                <a:effectLst/>
                <a:ea typeface="Times New Roman" panose="02020603050405020304" pitchFamily="18" charset="0"/>
                <a:cs typeface="Times New Roman" panose="02020603050405020304" pitchFamily="18" charset="0"/>
                <a:hlinkClick r:id="rId4"/>
              </a:rPr>
              <a:t>https://www.statology.org/k-fold-cross-validation-in-r/</a:t>
            </a:r>
            <a:r>
              <a:rPr lang="en-CA" sz="2600" dirty="0">
                <a:effectLst/>
                <a:ea typeface="Times New Roman" panose="02020603050405020304" pitchFamily="18" charset="0"/>
                <a:cs typeface="Times New Roman" panose="02020603050405020304" pitchFamily="18" charset="0"/>
              </a:rPr>
              <a:t> .</a:t>
            </a:r>
          </a:p>
          <a:p>
            <a:pPr>
              <a:lnSpc>
                <a:spcPct val="107000"/>
              </a:lnSpc>
              <a:spcAft>
                <a:spcPts val="1000"/>
              </a:spcAft>
            </a:pPr>
            <a:r>
              <a:rPr lang="en-CA" sz="2600" i="1" dirty="0">
                <a:effectLst/>
                <a:ea typeface="Times New Roman" panose="02020603050405020304" pitchFamily="18" charset="0"/>
                <a:cs typeface="Times New Roman" panose="02020603050405020304" pitchFamily="18" charset="0"/>
              </a:rPr>
              <a:t>Machine Learning for Time Series Data in R. </a:t>
            </a:r>
            <a:r>
              <a:rPr lang="en-CA" sz="2600" dirty="0">
                <a:effectLst/>
                <a:ea typeface="Times New Roman" panose="02020603050405020304" pitchFamily="18" charset="0"/>
                <a:cs typeface="Times New Roman" panose="02020603050405020304" pitchFamily="18" charset="0"/>
              </a:rPr>
              <a:t>Decision Science Analytics. (May 12, 2020). Retrieved July 4, 2022 from https://www.pluralsight.com/guides/machine-learning-for-time-series-data-in-r</a:t>
            </a:r>
          </a:p>
          <a:p>
            <a:pPr marL="0" indent="0">
              <a:lnSpc>
                <a:spcPct val="107000"/>
              </a:lnSpc>
              <a:spcAft>
                <a:spcPts val="1000"/>
              </a:spcAft>
              <a:buNone/>
            </a:pPr>
            <a:endParaRPr lang="en-CA" sz="1800" dirty="0">
              <a:effectLst/>
              <a:latin typeface="Arial" panose="020B0604020202020204" pitchFamily="34" charset="0"/>
              <a:ea typeface="Times New Roman" panose="02020603050405020304" pitchFamily="18" charset="0"/>
              <a:cs typeface="Times New Roman" panose="02020603050405020304" pitchFamily="18" charset="0"/>
            </a:endParaRPr>
          </a:p>
          <a:p>
            <a:endParaRPr lang="en-CA" dirty="0"/>
          </a:p>
        </p:txBody>
      </p:sp>
      <p:sp>
        <p:nvSpPr>
          <p:cNvPr id="4" name="Date Placeholder 3">
            <a:extLst>
              <a:ext uri="{FF2B5EF4-FFF2-40B4-BE49-F238E27FC236}">
                <a16:creationId xmlns:a16="http://schemas.microsoft.com/office/drawing/2014/main" id="{ECA60975-3910-E2B9-4D5B-6E20E8AF8BD7}"/>
              </a:ext>
            </a:extLst>
          </p:cNvPr>
          <p:cNvSpPr>
            <a:spLocks noGrp="1"/>
          </p:cNvSpPr>
          <p:nvPr>
            <p:ph type="dt" sz="half" idx="2"/>
          </p:nvPr>
        </p:nvSpPr>
        <p:spPr/>
        <p:txBody>
          <a:bodyPr/>
          <a:lstStyle/>
          <a:p>
            <a:fld id="{321D2AE1-B685-45A1-8C17-19D6BB8C161E}" type="datetime4">
              <a:rPr lang="en-US" smtClean="0"/>
              <a:t>July 28, 2022</a:t>
            </a:fld>
            <a:r>
              <a:rPr lang="en-CA"/>
              <a:t>     |</a:t>
            </a:r>
            <a:endParaRPr lang="en-US" dirty="0"/>
          </a:p>
        </p:txBody>
      </p:sp>
      <p:sp>
        <p:nvSpPr>
          <p:cNvPr id="5" name="Slide Number Placeholder 4">
            <a:extLst>
              <a:ext uri="{FF2B5EF4-FFF2-40B4-BE49-F238E27FC236}">
                <a16:creationId xmlns:a16="http://schemas.microsoft.com/office/drawing/2014/main" id="{AC129940-A095-E239-6C90-F54E8C6ADF81}"/>
              </a:ext>
            </a:extLst>
          </p:cNvPr>
          <p:cNvSpPr>
            <a:spLocks noGrp="1"/>
          </p:cNvSpPr>
          <p:nvPr>
            <p:ph type="sldNum" sz="quarter" idx="4"/>
          </p:nvPr>
        </p:nvSpPr>
        <p:spPr/>
        <p:txBody>
          <a:bodyPr/>
          <a:lstStyle/>
          <a:p>
            <a:fld id="{E1497D35-93D5-5047-9160-8F9C97C9D015}" type="slidenum">
              <a:rPr lang="en-US" smtClean="0"/>
              <a:pPr/>
              <a:t>20</a:t>
            </a:fld>
            <a:endParaRPr lang="en-US" dirty="0"/>
          </a:p>
        </p:txBody>
      </p:sp>
    </p:spTree>
    <p:extLst>
      <p:ext uri="{BB962C8B-B14F-4D97-AF65-F5344CB8AC3E}">
        <p14:creationId xmlns:p14="http://schemas.microsoft.com/office/powerpoint/2010/main" val="25875980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The dataset</a:t>
            </a:r>
          </a:p>
        </p:txBody>
      </p:sp>
      <p:sp>
        <p:nvSpPr>
          <p:cNvPr id="4" name="Content Placeholder 3"/>
          <p:cNvSpPr>
            <a:spLocks noGrp="1"/>
          </p:cNvSpPr>
          <p:nvPr>
            <p:ph idx="1"/>
          </p:nvPr>
        </p:nvSpPr>
        <p:spPr>
          <a:xfrm>
            <a:off x="365567" y="1072662"/>
            <a:ext cx="8444818" cy="4695092"/>
          </a:xfrm>
        </p:spPr>
        <p:txBody>
          <a:bodyPr>
            <a:normAutofit fontScale="77500" lnSpcReduction="20000"/>
          </a:bodyPr>
          <a:lstStyle/>
          <a:p>
            <a:pPr>
              <a:lnSpc>
                <a:spcPct val="200000"/>
              </a:lnSpc>
              <a:spcAft>
                <a:spcPts val="1000"/>
              </a:spcAft>
            </a:pPr>
            <a:r>
              <a:rPr lang="en-CA" sz="2400" dirty="0">
                <a:effectLst/>
                <a:ea typeface="Times New Roman" panose="02020603050405020304" pitchFamily="18" charset="0"/>
                <a:cs typeface="Times New Roman" panose="02020603050405020304" pitchFamily="18" charset="0"/>
              </a:rPr>
              <a:t>This dataset has 420,213 rows with 23 columns (attributes). In total, there are 45 different Walmart stores with about 100 departments in each of 3 different types (A,B,C) and different sizes which will be analyzed throughout the project. </a:t>
            </a:r>
          </a:p>
          <a:p>
            <a:pPr>
              <a:lnSpc>
                <a:spcPct val="200000"/>
              </a:lnSpc>
              <a:spcAft>
                <a:spcPts val="1000"/>
              </a:spcAft>
            </a:pPr>
            <a:r>
              <a:rPr lang="en-CA" sz="2400" dirty="0">
                <a:effectLst/>
                <a:ea typeface="Times New Roman" panose="02020603050405020304" pitchFamily="18" charset="0"/>
                <a:cs typeface="Times New Roman" panose="02020603050405020304" pitchFamily="18" charset="0"/>
              </a:rPr>
              <a:t>The data is provided on a weekly basis from February 2010 to October 2012, over a 2.5-year period, and each week has its own set of features such as different CPI (consumer price index), unemployment rate as well as whether a holiday was a factor in its performance.</a:t>
            </a:r>
          </a:p>
          <a:p>
            <a:pPr marL="0" indent="0">
              <a:buNone/>
            </a:pPr>
            <a:endParaRPr lang="en-US" dirty="0"/>
          </a:p>
        </p:txBody>
      </p:sp>
      <p:sp>
        <p:nvSpPr>
          <p:cNvPr id="5" name="Date Placeholder 4">
            <a:extLst>
              <a:ext uri="{FF2B5EF4-FFF2-40B4-BE49-F238E27FC236}">
                <a16:creationId xmlns:a16="http://schemas.microsoft.com/office/drawing/2014/main" id="{F478559D-4DDB-4234-886B-03E165F05097}"/>
              </a:ext>
            </a:extLst>
          </p:cNvPr>
          <p:cNvSpPr>
            <a:spLocks noGrp="1"/>
          </p:cNvSpPr>
          <p:nvPr>
            <p:ph type="dt" sz="half" idx="2"/>
          </p:nvPr>
        </p:nvSpPr>
        <p:spPr/>
        <p:txBody>
          <a:bodyPr/>
          <a:lstStyle/>
          <a:p>
            <a:fld id="{A3ACDF52-14E7-4286-98CD-76F8E6E09C95}" type="datetime4">
              <a:rPr lang="en-US" smtClean="0"/>
              <a:t>July 28, 2022</a:t>
            </a:fld>
            <a:r>
              <a:rPr lang="en-CA"/>
              <a:t>     |</a:t>
            </a:r>
            <a:endParaRPr lang="en-US" dirty="0"/>
          </a:p>
        </p:txBody>
      </p:sp>
      <p:sp>
        <p:nvSpPr>
          <p:cNvPr id="6" name="Slide Number Placeholder 5">
            <a:extLst>
              <a:ext uri="{FF2B5EF4-FFF2-40B4-BE49-F238E27FC236}">
                <a16:creationId xmlns:a16="http://schemas.microsoft.com/office/drawing/2014/main" id="{EA3D1842-DDD9-4B5A-89E7-C1E053E11DAE}"/>
              </a:ext>
            </a:extLst>
          </p:cNvPr>
          <p:cNvSpPr>
            <a:spLocks noGrp="1"/>
          </p:cNvSpPr>
          <p:nvPr>
            <p:ph type="sldNum" sz="quarter" idx="4"/>
          </p:nvPr>
        </p:nvSpPr>
        <p:spPr/>
        <p:txBody>
          <a:bodyPr/>
          <a:lstStyle/>
          <a:p>
            <a:fld id="{E9E0D846-2D6A-8643-B2BF-83884A821236}" type="slidenum">
              <a:rPr lang="en-US" smtClean="0"/>
              <a:pPr/>
              <a:t>3</a:t>
            </a:fld>
            <a:endParaRPr lang="en-US" dirty="0"/>
          </a:p>
        </p:txBody>
      </p:sp>
    </p:spTree>
    <p:extLst>
      <p:ext uri="{BB962C8B-B14F-4D97-AF65-F5344CB8AC3E}">
        <p14:creationId xmlns:p14="http://schemas.microsoft.com/office/powerpoint/2010/main" val="18352265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Research Questions</a:t>
            </a:r>
          </a:p>
        </p:txBody>
      </p:sp>
      <p:sp>
        <p:nvSpPr>
          <p:cNvPr id="4" name="Content Placeholder 3"/>
          <p:cNvSpPr>
            <a:spLocks noGrp="1"/>
          </p:cNvSpPr>
          <p:nvPr>
            <p:ph idx="1"/>
          </p:nvPr>
        </p:nvSpPr>
        <p:spPr>
          <a:xfrm>
            <a:off x="365568" y="1472184"/>
            <a:ext cx="7982558" cy="4313154"/>
          </a:xfrm>
        </p:spPr>
        <p:txBody>
          <a:bodyPr/>
          <a:lstStyle/>
          <a:p>
            <a:r>
              <a:rPr lang="en-US" dirty="0"/>
              <a:t>How the model fits under stepwise regression to build a model using weekly sales as the target variable and all the other variables as separate independent variables</a:t>
            </a:r>
          </a:p>
          <a:p>
            <a:r>
              <a:rPr lang="en-US" dirty="0"/>
              <a:t>Comparing between the 2 best and worst stores out of the 45 in total, in terms of performance of the weekly sales (in all departments) using random forest for regression.</a:t>
            </a:r>
          </a:p>
          <a:p>
            <a:r>
              <a:rPr lang="en-US" dirty="0"/>
              <a:t>Whether the holiday seasons are a factor in terms of sales for this dataset (Christmas, Thanksgiving, Labor Day etc. )</a:t>
            </a:r>
          </a:p>
          <a:p>
            <a:endParaRPr lang="en-US" dirty="0"/>
          </a:p>
          <a:p>
            <a:endParaRPr lang="en-US" dirty="0"/>
          </a:p>
        </p:txBody>
      </p:sp>
      <p:sp>
        <p:nvSpPr>
          <p:cNvPr id="5" name="Date Placeholder 4">
            <a:extLst>
              <a:ext uri="{FF2B5EF4-FFF2-40B4-BE49-F238E27FC236}">
                <a16:creationId xmlns:a16="http://schemas.microsoft.com/office/drawing/2014/main" id="{DCD4900F-7217-42A9-AC14-57054DC88CE3}"/>
              </a:ext>
            </a:extLst>
          </p:cNvPr>
          <p:cNvSpPr>
            <a:spLocks noGrp="1"/>
          </p:cNvSpPr>
          <p:nvPr>
            <p:ph type="dt" sz="half" idx="2"/>
          </p:nvPr>
        </p:nvSpPr>
        <p:spPr/>
        <p:txBody>
          <a:bodyPr/>
          <a:lstStyle/>
          <a:p>
            <a:fld id="{BCBA42CB-E389-4338-A8B7-EE0CBAE9CA56}" type="datetime4">
              <a:rPr lang="en-US" smtClean="0"/>
              <a:t>July 28, 2022</a:t>
            </a:fld>
            <a:r>
              <a:rPr lang="en-CA"/>
              <a:t>     |</a:t>
            </a:r>
            <a:endParaRPr lang="en-US" dirty="0"/>
          </a:p>
        </p:txBody>
      </p:sp>
      <p:sp>
        <p:nvSpPr>
          <p:cNvPr id="6" name="Slide Number Placeholder 5">
            <a:extLst>
              <a:ext uri="{FF2B5EF4-FFF2-40B4-BE49-F238E27FC236}">
                <a16:creationId xmlns:a16="http://schemas.microsoft.com/office/drawing/2014/main" id="{EF839B10-0EF9-4E3C-AE59-87BD522AC106}"/>
              </a:ext>
            </a:extLst>
          </p:cNvPr>
          <p:cNvSpPr>
            <a:spLocks noGrp="1"/>
          </p:cNvSpPr>
          <p:nvPr>
            <p:ph type="sldNum" sz="quarter" idx="4"/>
          </p:nvPr>
        </p:nvSpPr>
        <p:spPr/>
        <p:txBody>
          <a:bodyPr/>
          <a:lstStyle/>
          <a:p>
            <a:fld id="{E9E0D846-2D6A-8643-B2BF-83884A821236}" type="slidenum">
              <a:rPr lang="en-US" smtClean="0"/>
              <a:pPr/>
              <a:t>4</a:t>
            </a:fld>
            <a:endParaRPr lang="en-US" dirty="0"/>
          </a:p>
        </p:txBody>
      </p:sp>
    </p:spTree>
    <p:extLst>
      <p:ext uri="{BB962C8B-B14F-4D97-AF65-F5344CB8AC3E}">
        <p14:creationId xmlns:p14="http://schemas.microsoft.com/office/powerpoint/2010/main" val="7254696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F43525D4-8CF3-4F24-A663-C6F616FDCFBD}"/>
              </a:ext>
            </a:extLst>
          </p:cNvPr>
          <p:cNvSpPr>
            <a:spLocks noGrp="1"/>
          </p:cNvSpPr>
          <p:nvPr>
            <p:ph type="dt" sz="half" idx="2"/>
          </p:nvPr>
        </p:nvSpPr>
        <p:spPr/>
        <p:txBody>
          <a:bodyPr/>
          <a:lstStyle/>
          <a:p>
            <a:fld id="{C966D932-33FE-417A-85F6-23BCBAA4A674}" type="datetime4">
              <a:rPr lang="en-US" smtClean="0"/>
              <a:t>July 28, 2022</a:t>
            </a:fld>
            <a:r>
              <a:rPr lang="en-CA"/>
              <a:t>     |</a:t>
            </a:r>
            <a:endParaRPr lang="en-US" dirty="0"/>
          </a:p>
        </p:txBody>
      </p:sp>
      <p:sp>
        <p:nvSpPr>
          <p:cNvPr id="4" name="Slide Number Placeholder 3">
            <a:extLst>
              <a:ext uri="{FF2B5EF4-FFF2-40B4-BE49-F238E27FC236}">
                <a16:creationId xmlns:a16="http://schemas.microsoft.com/office/drawing/2014/main" id="{F504D497-82C8-4222-9F05-E713B14FEFBA}"/>
              </a:ext>
            </a:extLst>
          </p:cNvPr>
          <p:cNvSpPr>
            <a:spLocks noGrp="1"/>
          </p:cNvSpPr>
          <p:nvPr>
            <p:ph type="sldNum" sz="quarter" idx="4"/>
          </p:nvPr>
        </p:nvSpPr>
        <p:spPr/>
        <p:txBody>
          <a:bodyPr/>
          <a:lstStyle/>
          <a:p>
            <a:fld id="{E9E0D846-2D6A-8643-B2BF-83884A821236}" type="slidenum">
              <a:rPr lang="en-US" smtClean="0"/>
              <a:pPr/>
              <a:t>5</a:t>
            </a:fld>
            <a:endParaRPr lang="en-US" dirty="0"/>
          </a:p>
        </p:txBody>
      </p:sp>
      <p:pic>
        <p:nvPicPr>
          <p:cNvPr id="5" name="Picture Placeholder 4" descr="A close-up of a document&#10;&#10;Description automatically generated with medium confidence">
            <a:extLst>
              <a:ext uri="{FF2B5EF4-FFF2-40B4-BE49-F238E27FC236}">
                <a16:creationId xmlns:a16="http://schemas.microsoft.com/office/drawing/2014/main" id="{71EE8C4B-7688-9592-7FB4-EA624DFD92B2}"/>
              </a:ext>
            </a:extLst>
          </p:cNvPr>
          <p:cNvPicPr>
            <a:picLocks noGrp="1" noChangeAspect="1"/>
          </p:cNvPicPr>
          <p:nvPr>
            <p:ph type="pic" sz="quarter" idx="10"/>
          </p:nvPr>
        </p:nvPicPr>
        <p:blipFill>
          <a:blip r:embed="rId3"/>
          <a:srcRect t="3278" b="3278"/>
          <a:stretch>
            <a:fillRect/>
          </a:stretch>
        </p:blipFill>
        <p:spPr>
          <a:xfrm>
            <a:off x="-11152" y="-7340"/>
            <a:ext cx="9155151" cy="6162605"/>
          </a:xfrm>
          <a:prstGeom prst="rect">
            <a:avLst/>
          </a:prstGeom>
        </p:spPr>
      </p:pic>
    </p:spTree>
    <p:extLst>
      <p:ext uri="{BB962C8B-B14F-4D97-AF65-F5344CB8AC3E}">
        <p14:creationId xmlns:p14="http://schemas.microsoft.com/office/powerpoint/2010/main" val="20266252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0152DA-B561-A0FF-466B-84F70B20CF3A}"/>
              </a:ext>
            </a:extLst>
          </p:cNvPr>
          <p:cNvSpPr>
            <a:spLocks noGrp="1"/>
          </p:cNvSpPr>
          <p:nvPr>
            <p:ph type="title"/>
          </p:nvPr>
        </p:nvSpPr>
        <p:spPr>
          <a:xfrm>
            <a:off x="365568" y="392415"/>
            <a:ext cx="8444818" cy="609325"/>
          </a:xfrm>
        </p:spPr>
        <p:txBody>
          <a:bodyPr/>
          <a:lstStyle/>
          <a:p>
            <a:r>
              <a:rPr lang="en-CA" sz="3200" dirty="0"/>
              <a:t>Data Description</a:t>
            </a:r>
          </a:p>
        </p:txBody>
      </p:sp>
      <p:sp>
        <p:nvSpPr>
          <p:cNvPr id="3" name="Content Placeholder 2">
            <a:extLst>
              <a:ext uri="{FF2B5EF4-FFF2-40B4-BE49-F238E27FC236}">
                <a16:creationId xmlns:a16="http://schemas.microsoft.com/office/drawing/2014/main" id="{C0F6CC67-1624-75DA-F67A-4C282E166CFD}"/>
              </a:ext>
            </a:extLst>
          </p:cNvPr>
          <p:cNvSpPr>
            <a:spLocks noGrp="1"/>
          </p:cNvSpPr>
          <p:nvPr>
            <p:ph idx="1"/>
          </p:nvPr>
        </p:nvSpPr>
        <p:spPr>
          <a:xfrm>
            <a:off x="365568" y="1125415"/>
            <a:ext cx="8444818" cy="4835769"/>
          </a:xfrm>
        </p:spPr>
        <p:txBody>
          <a:bodyPr>
            <a:normAutofit/>
          </a:bodyPr>
          <a:lstStyle/>
          <a:p>
            <a:r>
              <a:rPr lang="en-CA" sz="2000" dirty="0">
                <a:effectLst/>
                <a:latin typeface="Arial" panose="020B0604020202020204" pitchFamily="34" charset="0"/>
                <a:ea typeface="Times New Roman" panose="02020603050405020304" pitchFamily="18" charset="0"/>
                <a:cs typeface="Times New Roman" panose="02020603050405020304" pitchFamily="18" charset="0"/>
              </a:rPr>
              <a:t>There are a total of 23 columns in this dataset. The attributes in the Walmart sales forecast are as follows: Store, Department, Date, Weekly Sales, </a:t>
            </a:r>
            <a:r>
              <a:rPr lang="en-CA" sz="2000" dirty="0" err="1">
                <a:effectLst/>
                <a:latin typeface="Arial" panose="020B0604020202020204" pitchFamily="34" charset="0"/>
                <a:ea typeface="Times New Roman" panose="02020603050405020304" pitchFamily="18" charset="0"/>
                <a:cs typeface="Times New Roman" panose="02020603050405020304" pitchFamily="18" charset="0"/>
              </a:rPr>
              <a:t>IsHoliday</a:t>
            </a:r>
            <a:r>
              <a:rPr lang="en-CA" sz="2000" dirty="0">
                <a:effectLst/>
                <a:latin typeface="Arial" panose="020B0604020202020204" pitchFamily="34" charset="0"/>
                <a:ea typeface="Times New Roman" panose="02020603050405020304" pitchFamily="18" charset="0"/>
                <a:cs typeface="Times New Roman" panose="02020603050405020304" pitchFamily="18" charset="0"/>
              </a:rPr>
              <a:t>, Temperature, Fuel Price, Markdowns 1-5, CPI, Unemployment, Type, Size, Holidays (such as </a:t>
            </a:r>
            <a:r>
              <a:rPr lang="en-CA" sz="2000" dirty="0" err="1">
                <a:effectLst/>
                <a:latin typeface="Arial" panose="020B0604020202020204" pitchFamily="34" charset="0"/>
                <a:ea typeface="Times New Roman" panose="02020603050405020304" pitchFamily="18" charset="0"/>
                <a:cs typeface="Times New Roman" panose="02020603050405020304" pitchFamily="18" charset="0"/>
              </a:rPr>
              <a:t>SuperBowl</a:t>
            </a:r>
            <a:r>
              <a:rPr lang="en-CA" sz="2000" dirty="0">
                <a:effectLst/>
                <a:latin typeface="Arial" panose="020B0604020202020204" pitchFamily="34" charset="0"/>
                <a:ea typeface="Times New Roman" panose="02020603050405020304" pitchFamily="18" charset="0"/>
                <a:cs typeface="Times New Roman" panose="02020603050405020304" pitchFamily="18" charset="0"/>
              </a:rPr>
              <a:t>, Christmas, Labor Day, Thanksgiving), along with the month, week , and the year.</a:t>
            </a:r>
          </a:p>
          <a:p>
            <a:r>
              <a:rPr lang="en-CA" sz="2000" dirty="0">
                <a:effectLst/>
                <a:latin typeface="Arial" panose="020B0604020202020204" pitchFamily="34" charset="0"/>
                <a:ea typeface="Times New Roman" panose="02020603050405020304" pitchFamily="18" charset="0"/>
                <a:cs typeface="Times New Roman" panose="02020603050405020304" pitchFamily="18" charset="0"/>
              </a:rPr>
              <a:t>9 of the variables were categorical (including the dates and time of year) and the rest were numerical</a:t>
            </a:r>
          </a:p>
          <a:p>
            <a:r>
              <a:rPr lang="en-CA" sz="2000" dirty="0"/>
              <a:t>The target variable in the dataset is the weekly sales which we are trying to predict in terms of other independent variables such as CPI, Temperature, Fuel Price, etc.</a:t>
            </a:r>
          </a:p>
        </p:txBody>
      </p:sp>
      <p:sp>
        <p:nvSpPr>
          <p:cNvPr id="4" name="Date Placeholder 3">
            <a:extLst>
              <a:ext uri="{FF2B5EF4-FFF2-40B4-BE49-F238E27FC236}">
                <a16:creationId xmlns:a16="http://schemas.microsoft.com/office/drawing/2014/main" id="{FC692CFA-0117-9407-F41B-FDBFD2BD0F5A}"/>
              </a:ext>
            </a:extLst>
          </p:cNvPr>
          <p:cNvSpPr>
            <a:spLocks noGrp="1"/>
          </p:cNvSpPr>
          <p:nvPr>
            <p:ph type="dt" sz="half" idx="2"/>
          </p:nvPr>
        </p:nvSpPr>
        <p:spPr/>
        <p:txBody>
          <a:bodyPr/>
          <a:lstStyle/>
          <a:p>
            <a:fld id="{321D2AE1-B685-45A1-8C17-19D6BB8C161E}" type="datetime4">
              <a:rPr lang="en-US" smtClean="0"/>
              <a:t>July 28, 2022</a:t>
            </a:fld>
            <a:r>
              <a:rPr lang="en-CA"/>
              <a:t>     |</a:t>
            </a:r>
            <a:endParaRPr lang="en-US" dirty="0"/>
          </a:p>
        </p:txBody>
      </p:sp>
      <p:sp>
        <p:nvSpPr>
          <p:cNvPr id="5" name="Slide Number Placeholder 4">
            <a:extLst>
              <a:ext uri="{FF2B5EF4-FFF2-40B4-BE49-F238E27FC236}">
                <a16:creationId xmlns:a16="http://schemas.microsoft.com/office/drawing/2014/main" id="{5C416185-99E2-E79B-EABA-6220520C207E}"/>
              </a:ext>
            </a:extLst>
          </p:cNvPr>
          <p:cNvSpPr>
            <a:spLocks noGrp="1"/>
          </p:cNvSpPr>
          <p:nvPr>
            <p:ph type="sldNum" sz="quarter" idx="4"/>
          </p:nvPr>
        </p:nvSpPr>
        <p:spPr/>
        <p:txBody>
          <a:bodyPr/>
          <a:lstStyle/>
          <a:p>
            <a:fld id="{E1497D35-93D5-5047-9160-8F9C97C9D015}" type="slidenum">
              <a:rPr lang="en-US" smtClean="0"/>
              <a:pPr/>
              <a:t>6</a:t>
            </a:fld>
            <a:endParaRPr lang="en-US" dirty="0"/>
          </a:p>
        </p:txBody>
      </p:sp>
    </p:spTree>
    <p:extLst>
      <p:ext uri="{BB962C8B-B14F-4D97-AF65-F5344CB8AC3E}">
        <p14:creationId xmlns:p14="http://schemas.microsoft.com/office/powerpoint/2010/main" val="33519743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5C18C78-D099-94A3-D2E6-49A0739106AC}"/>
              </a:ext>
            </a:extLst>
          </p:cNvPr>
          <p:cNvSpPr>
            <a:spLocks noGrp="1"/>
          </p:cNvSpPr>
          <p:nvPr>
            <p:ph type="title"/>
          </p:nvPr>
        </p:nvSpPr>
        <p:spPr>
          <a:xfrm>
            <a:off x="365568" y="392415"/>
            <a:ext cx="8444818" cy="780762"/>
          </a:xfrm>
        </p:spPr>
        <p:txBody>
          <a:bodyPr/>
          <a:lstStyle/>
          <a:p>
            <a:r>
              <a:rPr lang="en-CA" dirty="0"/>
              <a:t>Literature Review</a:t>
            </a:r>
          </a:p>
        </p:txBody>
      </p:sp>
      <p:sp>
        <p:nvSpPr>
          <p:cNvPr id="7" name="Content Placeholder 6">
            <a:extLst>
              <a:ext uri="{FF2B5EF4-FFF2-40B4-BE49-F238E27FC236}">
                <a16:creationId xmlns:a16="http://schemas.microsoft.com/office/drawing/2014/main" id="{898D50DF-AB6B-9DB3-4015-BDEA6A632B98}"/>
              </a:ext>
            </a:extLst>
          </p:cNvPr>
          <p:cNvSpPr>
            <a:spLocks noGrp="1"/>
          </p:cNvSpPr>
          <p:nvPr>
            <p:ph idx="1"/>
          </p:nvPr>
        </p:nvSpPr>
        <p:spPr>
          <a:xfrm>
            <a:off x="140677" y="967153"/>
            <a:ext cx="8669709" cy="5188113"/>
          </a:xfrm>
        </p:spPr>
        <p:txBody>
          <a:bodyPr/>
          <a:lstStyle/>
          <a:p>
            <a:r>
              <a:rPr lang="en-CA" sz="1800" dirty="0">
                <a:effectLst/>
                <a:latin typeface="Times New Roman" panose="02020603050405020304" pitchFamily="18" charset="0"/>
                <a:ea typeface="Times New Roman" panose="02020603050405020304" pitchFamily="18" charset="0"/>
                <a:cs typeface="Times New Roman" panose="02020603050405020304" pitchFamily="18" charset="0"/>
              </a:rPr>
              <a:t>The literature review for the Walmart sales forecasting dataset will consist of regression and k-fold cross validation for sales forecasting to predict the outcomes for Walmart in the near future in terms of its weekly sales, it will also focus on random forest for time series. There are several seasons that affect sales in a given time of year that are significantly more or less than averages depending on a variety of factors. In this scenario, if Walmart is unaware about the seasons (</a:t>
            </a:r>
            <a:r>
              <a:rPr lang="en-CA" sz="1800" dirty="0" err="1">
                <a:effectLst/>
                <a:latin typeface="Times New Roman" panose="02020603050405020304" pitchFamily="18" charset="0"/>
                <a:ea typeface="Times New Roman" panose="02020603050405020304" pitchFamily="18" charset="0"/>
                <a:cs typeface="Times New Roman" panose="02020603050405020304" pitchFamily="18" charset="0"/>
              </a:rPr>
              <a:t>eg</a:t>
            </a:r>
            <a:r>
              <a:rPr lang="en-CA" sz="1800" dirty="0">
                <a:effectLst/>
                <a:latin typeface="Times New Roman" panose="02020603050405020304" pitchFamily="18" charset="0"/>
                <a:ea typeface="Times New Roman" panose="02020603050405020304" pitchFamily="18" charset="0"/>
                <a:cs typeface="Times New Roman" panose="02020603050405020304" pitchFamily="18" charset="0"/>
              </a:rPr>
              <a:t> Spring, Summer, Fall, Winter), it can lose too much money which in effect can cause low profit for the company. Predicting future sales is one of the most crucial plans for a big company such as Walmart since sales forecasting gives us an idea to the company for arranging stocks, calculating revenue, and deciding to make a new investment.</a:t>
            </a:r>
            <a:endParaRPr lang="en-CA" sz="1800" dirty="0">
              <a:effectLst/>
              <a:latin typeface="Arial" panose="020B0604020202020204" pitchFamily="34" charset="0"/>
              <a:ea typeface="Times New Roman" panose="02020603050405020304" pitchFamily="18" charset="0"/>
              <a:cs typeface="Times New Roman" panose="02020603050405020304" pitchFamily="18" charset="0"/>
            </a:endParaRPr>
          </a:p>
          <a:p>
            <a:endParaRPr lang="en-CA" dirty="0"/>
          </a:p>
        </p:txBody>
      </p:sp>
      <p:sp>
        <p:nvSpPr>
          <p:cNvPr id="4" name="Date Placeholder 3">
            <a:extLst>
              <a:ext uri="{FF2B5EF4-FFF2-40B4-BE49-F238E27FC236}">
                <a16:creationId xmlns:a16="http://schemas.microsoft.com/office/drawing/2014/main" id="{7C2F05F5-688E-4315-A46B-956378FC1534}"/>
              </a:ext>
            </a:extLst>
          </p:cNvPr>
          <p:cNvSpPr>
            <a:spLocks noGrp="1"/>
          </p:cNvSpPr>
          <p:nvPr>
            <p:ph type="dt" sz="half" idx="2"/>
          </p:nvPr>
        </p:nvSpPr>
        <p:spPr/>
        <p:txBody>
          <a:bodyPr/>
          <a:lstStyle/>
          <a:p>
            <a:fld id="{9507AF2A-5640-4D09-9ECE-6C97450D86E2}" type="datetime4">
              <a:rPr lang="en-US" smtClean="0"/>
              <a:t>July 28, 2022</a:t>
            </a:fld>
            <a:r>
              <a:rPr lang="en-CA"/>
              <a:t>     |</a:t>
            </a:r>
            <a:endParaRPr lang="en-US" dirty="0"/>
          </a:p>
        </p:txBody>
      </p:sp>
      <p:sp>
        <p:nvSpPr>
          <p:cNvPr id="5" name="Slide Number Placeholder 4">
            <a:extLst>
              <a:ext uri="{FF2B5EF4-FFF2-40B4-BE49-F238E27FC236}">
                <a16:creationId xmlns:a16="http://schemas.microsoft.com/office/drawing/2014/main" id="{1F624CFB-5D07-4197-B5F2-3D9EC50EF1CE}"/>
              </a:ext>
            </a:extLst>
          </p:cNvPr>
          <p:cNvSpPr>
            <a:spLocks noGrp="1"/>
          </p:cNvSpPr>
          <p:nvPr>
            <p:ph type="sldNum" sz="quarter" idx="4"/>
          </p:nvPr>
        </p:nvSpPr>
        <p:spPr/>
        <p:txBody>
          <a:bodyPr/>
          <a:lstStyle/>
          <a:p>
            <a:fld id="{E9E0D846-2D6A-8643-B2BF-83884A821236}" type="slidenum">
              <a:rPr lang="en-US" smtClean="0"/>
              <a:pPr/>
              <a:t>7</a:t>
            </a:fld>
            <a:endParaRPr lang="en-US" dirty="0"/>
          </a:p>
        </p:txBody>
      </p:sp>
    </p:spTree>
    <p:extLst>
      <p:ext uri="{BB962C8B-B14F-4D97-AF65-F5344CB8AC3E}">
        <p14:creationId xmlns:p14="http://schemas.microsoft.com/office/powerpoint/2010/main" val="2628571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4C5DE4-08A3-61D6-40A8-5CFB87304EA9}"/>
              </a:ext>
            </a:extLst>
          </p:cNvPr>
          <p:cNvSpPr>
            <a:spLocks noGrp="1"/>
          </p:cNvSpPr>
          <p:nvPr>
            <p:ph type="title"/>
          </p:nvPr>
        </p:nvSpPr>
        <p:spPr>
          <a:xfrm>
            <a:off x="365568" y="392415"/>
            <a:ext cx="8444818" cy="609325"/>
          </a:xfrm>
        </p:spPr>
        <p:txBody>
          <a:bodyPr/>
          <a:lstStyle/>
          <a:p>
            <a:r>
              <a:rPr lang="en-CA" dirty="0"/>
              <a:t>Literature Review</a:t>
            </a:r>
          </a:p>
        </p:txBody>
      </p:sp>
      <p:sp>
        <p:nvSpPr>
          <p:cNvPr id="3" name="Content Placeholder 2">
            <a:extLst>
              <a:ext uri="{FF2B5EF4-FFF2-40B4-BE49-F238E27FC236}">
                <a16:creationId xmlns:a16="http://schemas.microsoft.com/office/drawing/2014/main" id="{37BD2A9E-2D39-7C3B-42F5-A82A6B28347D}"/>
              </a:ext>
            </a:extLst>
          </p:cNvPr>
          <p:cNvSpPr>
            <a:spLocks noGrp="1"/>
          </p:cNvSpPr>
          <p:nvPr>
            <p:ph idx="1"/>
          </p:nvPr>
        </p:nvSpPr>
        <p:spPr>
          <a:xfrm>
            <a:off x="365568" y="1001740"/>
            <a:ext cx="8444818" cy="4853937"/>
          </a:xfrm>
        </p:spPr>
        <p:txBody>
          <a:bodyPr>
            <a:normAutofit fontScale="62500" lnSpcReduction="20000"/>
          </a:bodyPr>
          <a:lstStyle/>
          <a:p>
            <a:r>
              <a:rPr lang="en-CA" sz="2900" dirty="0">
                <a:effectLst/>
                <a:ea typeface="Times New Roman" panose="02020603050405020304" pitchFamily="18" charset="0"/>
                <a:cs typeface="Times New Roman" panose="02020603050405020304" pitchFamily="18" charset="0"/>
              </a:rPr>
              <a:t>“Forecasts have traditionally served as the basis for planning and executing supply chain activities. Forecasts drive supply chain decisions, and they have become critically important due to increasing customer expectations, shortening lead times, and the need to manage scarce resource” (Boone, T. et. al,  p. 170)</a:t>
            </a:r>
          </a:p>
          <a:p>
            <a:pPr>
              <a:lnSpc>
                <a:spcPct val="200000"/>
              </a:lnSpc>
              <a:spcAft>
                <a:spcPts val="1000"/>
              </a:spcAft>
            </a:pPr>
            <a:r>
              <a:rPr lang="en-CA" sz="2900" dirty="0">
                <a:effectLst/>
                <a:ea typeface="Times New Roman" panose="02020603050405020304" pitchFamily="18" charset="0"/>
                <a:cs typeface="Times New Roman" panose="02020603050405020304" pitchFamily="18" charset="0"/>
              </a:rPr>
              <a:t>“Firms use product sales forecasting as a foundation to estimate sales revenue and make decisions regarding production, operation and marketing strategies” (Fan, Z. et. al, p. 90)</a:t>
            </a:r>
          </a:p>
          <a:p>
            <a:pPr>
              <a:lnSpc>
                <a:spcPct val="200000"/>
              </a:lnSpc>
              <a:spcAft>
                <a:spcPts val="1000"/>
              </a:spcAft>
            </a:pPr>
            <a:r>
              <a:rPr lang="en-CA" sz="2900" dirty="0">
                <a:effectLst/>
                <a:ea typeface="Times New Roman" panose="02020603050405020304" pitchFamily="18" charset="0"/>
                <a:cs typeface="Times New Roman" panose="02020603050405020304" pitchFamily="18" charset="0"/>
              </a:rPr>
              <a:t>“Through product sales forecasting, firms can create a plan for marketing, sales management, production, procurement, logistics and so on to improve their economic benefits and reduce losses caused by weaknesses in the production plan” (Fan, Z. et al, p. 90).</a:t>
            </a:r>
          </a:p>
          <a:p>
            <a:endParaRPr lang="en-CA" dirty="0"/>
          </a:p>
        </p:txBody>
      </p:sp>
      <p:sp>
        <p:nvSpPr>
          <p:cNvPr id="4" name="Date Placeholder 3">
            <a:extLst>
              <a:ext uri="{FF2B5EF4-FFF2-40B4-BE49-F238E27FC236}">
                <a16:creationId xmlns:a16="http://schemas.microsoft.com/office/drawing/2014/main" id="{6F9E2C9A-DB7F-2165-31EA-88AAAB75C8DA}"/>
              </a:ext>
            </a:extLst>
          </p:cNvPr>
          <p:cNvSpPr>
            <a:spLocks noGrp="1"/>
          </p:cNvSpPr>
          <p:nvPr>
            <p:ph type="dt" sz="half" idx="2"/>
          </p:nvPr>
        </p:nvSpPr>
        <p:spPr/>
        <p:txBody>
          <a:bodyPr/>
          <a:lstStyle/>
          <a:p>
            <a:fld id="{321D2AE1-B685-45A1-8C17-19D6BB8C161E}" type="datetime4">
              <a:rPr lang="en-US" smtClean="0"/>
              <a:t>July 28, 2022</a:t>
            </a:fld>
            <a:r>
              <a:rPr lang="en-CA"/>
              <a:t>     |</a:t>
            </a:r>
            <a:endParaRPr lang="en-US" dirty="0"/>
          </a:p>
        </p:txBody>
      </p:sp>
      <p:sp>
        <p:nvSpPr>
          <p:cNvPr id="5" name="Slide Number Placeholder 4">
            <a:extLst>
              <a:ext uri="{FF2B5EF4-FFF2-40B4-BE49-F238E27FC236}">
                <a16:creationId xmlns:a16="http://schemas.microsoft.com/office/drawing/2014/main" id="{15140677-0BC4-11F5-63F3-AFD85133A6FF}"/>
              </a:ext>
            </a:extLst>
          </p:cNvPr>
          <p:cNvSpPr>
            <a:spLocks noGrp="1"/>
          </p:cNvSpPr>
          <p:nvPr>
            <p:ph type="sldNum" sz="quarter" idx="4"/>
          </p:nvPr>
        </p:nvSpPr>
        <p:spPr/>
        <p:txBody>
          <a:bodyPr/>
          <a:lstStyle/>
          <a:p>
            <a:fld id="{E1497D35-93D5-5047-9160-8F9C97C9D015}" type="slidenum">
              <a:rPr lang="en-US" smtClean="0"/>
              <a:pPr/>
              <a:t>8</a:t>
            </a:fld>
            <a:endParaRPr lang="en-US" dirty="0"/>
          </a:p>
        </p:txBody>
      </p:sp>
    </p:spTree>
    <p:extLst>
      <p:ext uri="{BB962C8B-B14F-4D97-AF65-F5344CB8AC3E}">
        <p14:creationId xmlns:p14="http://schemas.microsoft.com/office/powerpoint/2010/main" val="21656209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164ED5-5782-8DC1-4272-0A31ED48ED4A}"/>
              </a:ext>
            </a:extLst>
          </p:cNvPr>
          <p:cNvSpPr>
            <a:spLocks noGrp="1"/>
          </p:cNvSpPr>
          <p:nvPr>
            <p:ph type="title"/>
          </p:nvPr>
        </p:nvSpPr>
        <p:spPr>
          <a:xfrm>
            <a:off x="228600" y="337608"/>
            <a:ext cx="8581786" cy="1126256"/>
          </a:xfrm>
        </p:spPr>
        <p:txBody>
          <a:bodyPr/>
          <a:lstStyle/>
          <a:p>
            <a:r>
              <a:rPr lang="en-CA" dirty="0">
                <a:latin typeface="+mn-lt"/>
              </a:rPr>
              <a:t>Modelling Using Stepwise Regression (Forward Selection)</a:t>
            </a:r>
          </a:p>
        </p:txBody>
      </p:sp>
      <p:sp>
        <p:nvSpPr>
          <p:cNvPr id="4" name="Date Placeholder 3">
            <a:extLst>
              <a:ext uri="{FF2B5EF4-FFF2-40B4-BE49-F238E27FC236}">
                <a16:creationId xmlns:a16="http://schemas.microsoft.com/office/drawing/2014/main" id="{529AB292-FBAB-1299-2A83-662FA859E74D}"/>
              </a:ext>
            </a:extLst>
          </p:cNvPr>
          <p:cNvSpPr>
            <a:spLocks noGrp="1"/>
          </p:cNvSpPr>
          <p:nvPr>
            <p:ph type="dt" sz="half" idx="2"/>
          </p:nvPr>
        </p:nvSpPr>
        <p:spPr/>
        <p:txBody>
          <a:bodyPr/>
          <a:lstStyle/>
          <a:p>
            <a:fld id="{321D2AE1-B685-45A1-8C17-19D6BB8C161E}" type="datetime4">
              <a:rPr lang="en-US" smtClean="0"/>
              <a:t>July 28, 2022</a:t>
            </a:fld>
            <a:r>
              <a:rPr lang="en-CA"/>
              <a:t>     |</a:t>
            </a:r>
            <a:endParaRPr lang="en-US" dirty="0"/>
          </a:p>
        </p:txBody>
      </p:sp>
      <p:sp>
        <p:nvSpPr>
          <p:cNvPr id="5" name="Slide Number Placeholder 4">
            <a:extLst>
              <a:ext uri="{FF2B5EF4-FFF2-40B4-BE49-F238E27FC236}">
                <a16:creationId xmlns:a16="http://schemas.microsoft.com/office/drawing/2014/main" id="{B91BA8F3-3571-377E-3ED0-682EDC11F316}"/>
              </a:ext>
            </a:extLst>
          </p:cNvPr>
          <p:cNvSpPr>
            <a:spLocks noGrp="1"/>
          </p:cNvSpPr>
          <p:nvPr>
            <p:ph type="sldNum" sz="quarter" idx="4"/>
          </p:nvPr>
        </p:nvSpPr>
        <p:spPr/>
        <p:txBody>
          <a:bodyPr/>
          <a:lstStyle/>
          <a:p>
            <a:fld id="{E1497D35-93D5-5047-9160-8F9C97C9D015}" type="slidenum">
              <a:rPr lang="en-US" smtClean="0"/>
              <a:pPr/>
              <a:t>9</a:t>
            </a:fld>
            <a:endParaRPr lang="en-US" dirty="0"/>
          </a:p>
        </p:txBody>
      </p:sp>
      <p:pic>
        <p:nvPicPr>
          <p:cNvPr id="6" name="Content Placeholder 5" descr="Text, table&#10;&#10;Description automatically generated with medium confidence">
            <a:extLst>
              <a:ext uri="{FF2B5EF4-FFF2-40B4-BE49-F238E27FC236}">
                <a16:creationId xmlns:a16="http://schemas.microsoft.com/office/drawing/2014/main" id="{793676AD-B975-89B4-19F2-166E4BD9A2B7}"/>
              </a:ext>
            </a:extLst>
          </p:cNvPr>
          <p:cNvPicPr>
            <a:picLocks noGrp="1" noChangeAspect="1"/>
          </p:cNvPicPr>
          <p:nvPr>
            <p:ph idx="1"/>
          </p:nvPr>
        </p:nvPicPr>
        <p:blipFill>
          <a:blip r:embed="rId3"/>
          <a:stretch>
            <a:fillRect/>
          </a:stretch>
        </p:blipFill>
        <p:spPr>
          <a:xfrm>
            <a:off x="228599" y="1087260"/>
            <a:ext cx="8247185" cy="4733248"/>
          </a:xfrm>
          <a:prstGeom prst="rect">
            <a:avLst/>
          </a:prstGeom>
        </p:spPr>
      </p:pic>
    </p:spTree>
    <p:extLst>
      <p:ext uri="{BB962C8B-B14F-4D97-AF65-F5344CB8AC3E}">
        <p14:creationId xmlns:p14="http://schemas.microsoft.com/office/powerpoint/2010/main" val="1770936410"/>
      </p:ext>
    </p:extLst>
  </p:cSld>
  <p:clrMapOvr>
    <a:masterClrMapping/>
  </p:clrMapOvr>
</p:sld>
</file>

<file path=ppt/theme/theme1.xml><?xml version="1.0" encoding="utf-8"?>
<a:theme xmlns:a="http://schemas.openxmlformats.org/drawingml/2006/main" name="RyersonUniversity_MasterTemplate v1">
  <a:themeElements>
    <a:clrScheme name="Ryerson University">
      <a:dk1>
        <a:srgbClr val="000000"/>
      </a:dk1>
      <a:lt1>
        <a:srgbClr val="FFFFFF"/>
      </a:lt1>
      <a:dk2>
        <a:srgbClr val="004C9B"/>
      </a:dk2>
      <a:lt2>
        <a:srgbClr val="FFDC00"/>
      </a:lt2>
      <a:accent1>
        <a:srgbClr val="011E5E"/>
      </a:accent1>
      <a:accent2>
        <a:srgbClr val="1297EB"/>
      </a:accent2>
      <a:accent3>
        <a:srgbClr val="4CB4F1"/>
      </a:accent3>
      <a:accent4>
        <a:srgbClr val="FD9208"/>
      </a:accent4>
      <a:accent5>
        <a:srgbClr val="FEBC0D"/>
      </a:accent5>
      <a:accent6>
        <a:srgbClr val="FFEE0A"/>
      </a:accent6>
      <a:hlink>
        <a:srgbClr val="878787"/>
      </a:hlink>
      <a:folHlink>
        <a:srgbClr val="D0D0D0"/>
      </a:folHlink>
    </a:clrScheme>
    <a:fontScheme name="Arial-Times New Roman">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Times New Roman" panose="02020603050405020304"/>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RU Powerpoint Template STANDARD-2" id="{E4CFBEC6-3E8E-5945-8736-99F9812C87AC}" vid="{CE6ADFF2-644B-6C4B-B06A-D6790228603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RU Powerpoint Template STANDARD-Brand2.0</Template>
  <TotalTime>0</TotalTime>
  <Words>3080</Words>
  <Application>Microsoft Office PowerPoint</Application>
  <PresentationFormat>On-screen Show (4:3)</PresentationFormat>
  <Paragraphs>190</Paragraphs>
  <Slides>20</Slides>
  <Notes>13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20</vt:i4>
      </vt:variant>
    </vt:vector>
  </HeadingPairs>
  <TitlesOfParts>
    <vt:vector size="24" baseType="lpstr">
      <vt:lpstr>Arial</vt:lpstr>
      <vt:lpstr>Calibri</vt:lpstr>
      <vt:lpstr>Times New Roman</vt:lpstr>
      <vt:lpstr>RyersonUniversity_MasterTemplate v1</vt:lpstr>
      <vt:lpstr>Walmart Sales Forecasting</vt:lpstr>
      <vt:lpstr>About Project</vt:lpstr>
      <vt:lpstr>The dataset</vt:lpstr>
      <vt:lpstr>Research Questions</vt:lpstr>
      <vt:lpstr>PowerPoint Presentation</vt:lpstr>
      <vt:lpstr>Data Description</vt:lpstr>
      <vt:lpstr>Literature Review</vt:lpstr>
      <vt:lpstr>Literature Review</vt:lpstr>
      <vt:lpstr>Modelling Using Stepwise Regression (Forward Selection)</vt:lpstr>
      <vt:lpstr>Modelling Using Stepwise Regression (Backward Elimination)</vt:lpstr>
      <vt:lpstr>Stepwise regression equations for 2 methods</vt:lpstr>
      <vt:lpstr>Barplots for the weekly sales and holidays</vt:lpstr>
      <vt:lpstr>Best and worst stores in terms of weekly sales</vt:lpstr>
      <vt:lpstr>Random forest for regression</vt:lpstr>
      <vt:lpstr>Random Forest for the best and worst stores</vt:lpstr>
      <vt:lpstr>Holidays and how they affect the data</vt:lpstr>
      <vt:lpstr>Effectiveness, Efficiency, and Stability</vt:lpstr>
      <vt:lpstr>Conclusion</vt:lpstr>
      <vt:lpstr>Further Research &amp; Suggestions for improvement</vt:lpstr>
      <vt:lpstr>References</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2017-11-20T16:23:43Z</dcterms:created>
  <dcterms:modified xsi:type="dcterms:W3CDTF">2022-07-28T17:15:56Z</dcterms:modified>
</cp:coreProperties>
</file>